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6" r:id="rId3"/>
    <p:sldId id="282" r:id="rId4"/>
    <p:sldId id="283" r:id="rId5"/>
    <p:sldId id="284" r:id="rId6"/>
    <p:sldId id="285" r:id="rId7"/>
    <p:sldId id="286" r:id="rId8"/>
    <p:sldId id="264" r:id="rId9"/>
    <p:sldId id="266" r:id="rId10"/>
    <p:sldId id="267" r:id="rId11"/>
    <p:sldId id="268" r:id="rId12"/>
    <p:sldId id="269" r:id="rId13"/>
    <p:sldId id="270" r:id="rId14"/>
    <p:sldId id="271" r:id="rId15"/>
    <p:sldId id="272" r:id="rId16"/>
    <p:sldId id="273" r:id="rId17"/>
    <p:sldId id="274" r:id="rId18"/>
    <p:sldId id="275" r:id="rId19"/>
    <p:sldId id="281" r:id="rId20"/>
    <p:sldId id="280" r:id="rId21"/>
    <p:sldId id="279" r:id="rId22"/>
    <p:sldId id="278" r:id="rId23"/>
    <p:sldId id="287" r:id="rId24"/>
    <p:sldId id="288" r:id="rId25"/>
    <p:sldId id="289" r:id="rId26"/>
    <p:sldId id="290" r:id="rId27"/>
    <p:sldId id="291" r:id="rId28"/>
    <p:sldId id="292" r:id="rId29"/>
    <p:sldId id="295" r:id="rId30"/>
    <p:sldId id="296" r:id="rId31"/>
    <p:sldId id="293" r:id="rId32"/>
    <p:sldId id="294" r:id="rId33"/>
    <p:sldId id="277" r:id="rId34"/>
    <p:sldId id="2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0" autoAdjust="0"/>
    <p:restoredTop sz="92880" autoAdjust="0"/>
  </p:normalViewPr>
  <p:slideViewPr>
    <p:cSldViewPr snapToGrid="0">
      <p:cViewPr varScale="1">
        <p:scale>
          <a:sx n="121" d="100"/>
          <a:sy n="121" d="100"/>
        </p:scale>
        <p:origin x="184"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CDE1B-485C-4B2F-BE21-3D867E8608CA}"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53770-FD16-42CB-98BB-967786CBD56A}" type="slidenum">
              <a:rPr lang="en-US" smtClean="0"/>
              <a:t>‹#›</a:t>
            </a:fld>
            <a:endParaRPr lang="en-US"/>
          </a:p>
        </p:txBody>
      </p:sp>
    </p:spTree>
    <p:extLst>
      <p:ext uri="{BB962C8B-B14F-4D97-AF65-F5344CB8AC3E}">
        <p14:creationId xmlns:p14="http://schemas.microsoft.com/office/powerpoint/2010/main" val="26400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file:///C:/Users/schil/Desktop/Lending-Club-Loan-Analysis.html#fn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Users/schil/Desktop/Lending-Club-Loan-Analysis.html#fn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file:///C:/Users/schil/Desktop/Lending-Club-Loan-Analysis.html#fn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Peer-to-peer (P2P) was a phenomenon less than ten years ago, exploding in popularity by offering a break from traditional banking. Individuals flocked to the alternative credit markets as alternative sources of funding and for new opportunities to finance their small business ventures.</a:t>
            </a:r>
          </a:p>
          <a:p>
            <a:r>
              <a:rPr lang="en-US" dirty="0"/>
              <a:t>Although direct P2P lending has undergone changes over recent years, it remains a viable option for borrowers and investors. We are seeking to understand the factors that might have </a:t>
            </a:r>
            <a:r>
              <a:rPr lang="en-US" dirty="0" err="1"/>
              <a:t>signalled</a:t>
            </a:r>
            <a:r>
              <a:rPr lang="en-US" dirty="0"/>
              <a:t> risky loans or borrowing practices and could be consumed or applied by prospective borrowers, lenders, and/or investors considering participating in direct P2P.</a:t>
            </a:r>
          </a:p>
          <a:p>
            <a:endParaRPr lang="en-US" dirty="0"/>
          </a:p>
        </p:txBody>
      </p:sp>
      <p:sp>
        <p:nvSpPr>
          <p:cNvPr id="4" name="Slide Number Placeholder 3"/>
          <p:cNvSpPr>
            <a:spLocks noGrp="1"/>
          </p:cNvSpPr>
          <p:nvPr>
            <p:ph type="sldNum" sz="quarter" idx="5"/>
          </p:nvPr>
        </p:nvSpPr>
        <p:spPr/>
        <p:txBody>
          <a:bodyPr/>
          <a:lstStyle/>
          <a:p>
            <a:fld id="{6B053770-FD16-42CB-98BB-967786CBD56A}" type="slidenum">
              <a:rPr lang="en-US" smtClean="0"/>
              <a:t>2</a:t>
            </a:fld>
            <a:endParaRPr lang="en-US"/>
          </a:p>
        </p:txBody>
      </p:sp>
    </p:spTree>
    <p:extLst>
      <p:ext uri="{BB962C8B-B14F-4D97-AF65-F5344CB8AC3E}">
        <p14:creationId xmlns:p14="http://schemas.microsoft.com/office/powerpoint/2010/main" val="295116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about 13.2% of borrowers who met the credit underwriting criteria did not fully pay, while for the borrowers who did not meet the credit underwriting criteria about 27.8% did not fully pay.</a:t>
            </a:r>
          </a:p>
          <a:p>
            <a:endParaRPr lang="en-US" dirty="0"/>
          </a:p>
          <a:p>
            <a:r>
              <a:rPr lang="en-US" dirty="0"/>
              <a:t>This indicates borrowers who did not meet the credit underwriting criteria were almost twice as likely to be default on their loans than those who did meet the criteria. For comparison, default rates on loans from commercial banks for the same period as our dataset averaged 4.48%, with a maximum default rate of 7.49% default rate towards the end of 2009, according to the St. Louis Federal Reserve Bank.</a:t>
            </a:r>
          </a:p>
        </p:txBody>
      </p:sp>
      <p:sp>
        <p:nvSpPr>
          <p:cNvPr id="4" name="Slide Number Placeholder 3"/>
          <p:cNvSpPr>
            <a:spLocks noGrp="1"/>
          </p:cNvSpPr>
          <p:nvPr>
            <p:ph type="sldNum" sz="quarter" idx="5"/>
          </p:nvPr>
        </p:nvSpPr>
        <p:spPr/>
        <p:txBody>
          <a:bodyPr/>
          <a:lstStyle/>
          <a:p>
            <a:fld id="{6B053770-FD16-42CB-98BB-967786CBD56A}" type="slidenum">
              <a:rPr lang="en-US" smtClean="0"/>
              <a:t>11</a:t>
            </a:fld>
            <a:endParaRPr lang="en-US"/>
          </a:p>
        </p:txBody>
      </p:sp>
    </p:spTree>
    <p:extLst>
      <p:ext uri="{BB962C8B-B14F-4D97-AF65-F5344CB8AC3E}">
        <p14:creationId xmlns:p14="http://schemas.microsoft.com/office/powerpoint/2010/main" val="361286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convert some of the variables to a more appropriate type. the </a:t>
            </a:r>
            <a:r>
              <a:rPr lang="en-US" dirty="0" err="1"/>
              <a:t>credit.policy</a:t>
            </a:r>
            <a:r>
              <a:rPr lang="en-US" dirty="0"/>
              <a:t> and </a:t>
            </a:r>
            <a:r>
              <a:rPr lang="en-US" dirty="0" err="1"/>
              <a:t>not.fully.paid</a:t>
            </a:r>
            <a:r>
              <a:rPr lang="en-US" dirty="0"/>
              <a:t> variables are </a:t>
            </a:r>
            <a:r>
              <a:rPr lang="en-US" dirty="0" err="1"/>
              <a:t>logicals</a:t>
            </a:r>
            <a:r>
              <a:rPr lang="en-US" dirty="0"/>
              <a:t>, and the purpose variable we will use as a factor.</a:t>
            </a:r>
          </a:p>
          <a:p>
            <a:endParaRPr lang="en-US" dirty="0"/>
          </a:p>
          <a:p>
            <a:r>
              <a:rPr lang="en-US" dirty="0"/>
              <a:t>Now we can further explore the data to see how the numeric variables differ based on the on the </a:t>
            </a:r>
            <a:r>
              <a:rPr lang="en-US" dirty="0" err="1"/>
              <a:t>credit.policy</a:t>
            </a:r>
            <a:r>
              <a:rPr lang="en-US" dirty="0"/>
              <a:t>, </a:t>
            </a:r>
            <a:r>
              <a:rPr lang="en-US" dirty="0" err="1"/>
              <a:t>not.fully.paid</a:t>
            </a:r>
            <a:r>
              <a:rPr lang="en-US" dirty="0"/>
              <a:t>, and purpose variables. Let’s make some boxplots to visualize this.</a:t>
            </a:r>
          </a:p>
        </p:txBody>
      </p:sp>
      <p:sp>
        <p:nvSpPr>
          <p:cNvPr id="4" name="Slide Number Placeholder 3"/>
          <p:cNvSpPr>
            <a:spLocks noGrp="1"/>
          </p:cNvSpPr>
          <p:nvPr>
            <p:ph type="sldNum" sz="quarter" idx="5"/>
          </p:nvPr>
        </p:nvSpPr>
        <p:spPr/>
        <p:txBody>
          <a:bodyPr/>
          <a:lstStyle/>
          <a:p>
            <a:fld id="{6B053770-FD16-42CB-98BB-967786CBD56A}" type="slidenum">
              <a:rPr lang="en-US" smtClean="0"/>
              <a:t>12</a:t>
            </a:fld>
            <a:endParaRPr lang="en-US"/>
          </a:p>
        </p:txBody>
      </p:sp>
    </p:spTree>
    <p:extLst>
      <p:ext uri="{BB962C8B-B14F-4D97-AF65-F5344CB8AC3E}">
        <p14:creationId xmlns:p14="http://schemas.microsoft.com/office/powerpoint/2010/main" val="226930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dataset contains over 9,500 observations of loan data from </a:t>
            </a:r>
            <a:r>
              <a:rPr lang="en-US" dirty="0" err="1"/>
              <a:t>LendingClub</a:t>
            </a:r>
            <a:r>
              <a:rPr lang="en-US" dirty="0"/>
              <a:t>, the largest online platform for direct P2P lending.</a:t>
            </a:r>
            <a:r>
              <a:rPr lang="en-US" baseline="30000" dirty="0">
                <a:hlinkClick r:id="rId3"/>
              </a:rPr>
              <a:t>1</a:t>
            </a:r>
            <a:r>
              <a:rPr lang="en-US" dirty="0"/>
              <a:t> We believe that the timeframe of 2007 to 2015 provides the most relevant data for prospective individual investors today, particularly because it is unlikely to include a significant number of large institutional lenders.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907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exploratory data analysis will adhere to the 9-step</a:t>
            </a:r>
            <a:r>
              <a:rPr lang="en-US" baseline="30000" dirty="0">
                <a:hlinkClick r:id="rId3"/>
              </a:rPr>
              <a:t>2</a:t>
            </a:r>
            <a:r>
              <a:rPr lang="en-US" dirty="0"/>
              <a:t> checklist presented in Chapter 4 of </a:t>
            </a:r>
            <a:r>
              <a:rPr lang="en-US" i="1" dirty="0"/>
              <a:t>The Art of Data Science</a:t>
            </a:r>
            <a:r>
              <a:rPr lang="en-US" dirty="0"/>
              <a:t>.</a:t>
            </a:r>
            <a:r>
              <a:rPr lang="en-US" baseline="30000" dirty="0">
                <a:hlinkClick r:id="rId4"/>
              </a:rPr>
              <a:t>3</a:t>
            </a:r>
            <a:r>
              <a:rPr lang="en-US" dirty="0"/>
              <a:t> These are the elements of our checklist.</a:t>
            </a:r>
          </a:p>
          <a:p>
            <a:endParaRPr lang="en-US" dirty="0"/>
          </a:p>
          <a:p>
            <a:r>
              <a:rPr lang="en-US" dirty="0"/>
              <a:t>QUESTION: Our analysis explored things such as income-to-debt ratios, credit score, interest rates, and delinquencies among direct P2P borrowers in an attempt to understand the risks and opportunities associated with P2P. Specifically, we intend to examine the impact that these variables have on who received loans and who defaulted on their loans between 2007 and 2015.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28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reading in our dataset and taking a look at the structure, we can see that it contains 9578 rows of data with 14 columns. We can also see that most of our variables are of the numeric data type. </a:t>
            </a:r>
          </a:p>
          <a:p>
            <a:endParaRPr lang="en-US" dirty="0"/>
          </a:p>
          <a:p>
            <a:r>
              <a:rPr lang="en-US" dirty="0"/>
              <a:t>One thing we noted at this point while checking for blanks, or NAs, and wrongly formatted data, was the ‘like-logical’ nature of the last few variables but we’ll come back to that in a second.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58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took a quick glance at the top and bottom of our </a:t>
            </a:r>
            <a:r>
              <a:rPr lang="en-US" dirty="0" err="1"/>
              <a:t>dataframe</a:t>
            </a:r>
            <a:r>
              <a:rPr lang="en-US" dirty="0"/>
              <a:t>, which indicates the data is structured in an acceptable way and that our variables match up with the appropriate data types and values for each column.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the basic descriptive statistics of the variables to improve our understanding of the data and help give us an idea of what we could expect further down ling. This also confirmed for us that those few variables that were possibly </a:t>
            </a:r>
            <a:r>
              <a:rPr lang="en-US" dirty="0" err="1"/>
              <a:t>logicals</a:t>
            </a:r>
            <a:r>
              <a:rPr lang="en-US" dirty="0"/>
              <a:t> are not and our analysis won’t be disrupted by any TRUE or FALSE values.</a:t>
            </a:r>
          </a:p>
          <a:p>
            <a:endParaRPr lang="en-US" dirty="0"/>
          </a:p>
          <a:p>
            <a:r>
              <a:rPr lang="en-US" dirty="0"/>
              <a:t>We gauged the reliability of our data by comparing some of our variables against what we would expect to see. For example,  interest rates for the data are between 6% and 21.64% and credit scores range from 612 to 827. Although interest rates might seem to reach excessively high rates or credit scores too meager, the P2P market tended to consist of more risky loans. This aligned with our expectation and reinforced our confidence in the dataset.</a:t>
            </a:r>
          </a:p>
          <a:p>
            <a:endParaRPr lang="en-US" dirty="0"/>
          </a:p>
          <a:p>
            <a:r>
              <a:rPr lang="en-US" dirty="0"/>
              <a:t>The range of the utilization, or the percent of credit being used, is between 0% and 119%. Someone utilizing more than 100% of the credit available to them initially seemed erroneous; however, this can occur from technical error, creditors and collectors reporting at different date/times, borrowers opening and closing credit lines, or possibly when borrowers appear as authorized users of others’ credit lines. Regardless, only 27 loans within our dataset appear to exceed the standard maximum of 100% so we do not expect this to have a significant effect on our analysis.</a:t>
            </a:r>
          </a:p>
          <a:p>
            <a:endParaRPr lang="en-US" dirty="0"/>
          </a:p>
          <a:p>
            <a:r>
              <a:rPr lang="en-US" dirty="0"/>
              <a:t>According to the Kaggle site where we got this dataset from, there are 9,578 rows and 14 columns, which matches what we have. The site also shows that there is no missing data. Let’s verify that by adding the total number of missing cells in the dataset, which is 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048E5-81EE-4AB3-8E5D-5B542F46B9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8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variables look somewhat normal, and it would make sense to create a QQ-Plot for them later.</a:t>
            </a:r>
          </a:p>
        </p:txBody>
      </p:sp>
      <p:sp>
        <p:nvSpPr>
          <p:cNvPr id="4" name="Slide Number Placeholder 3"/>
          <p:cNvSpPr>
            <a:spLocks noGrp="1"/>
          </p:cNvSpPr>
          <p:nvPr>
            <p:ph type="sldNum" sz="quarter" idx="5"/>
          </p:nvPr>
        </p:nvSpPr>
        <p:spPr/>
        <p:txBody>
          <a:bodyPr/>
          <a:lstStyle/>
          <a:p>
            <a:fld id="{6B053770-FD16-42CB-98BB-967786CBD56A}" type="slidenum">
              <a:rPr lang="en-US" smtClean="0"/>
              <a:t>8</a:t>
            </a:fld>
            <a:endParaRPr lang="en-US"/>
          </a:p>
        </p:txBody>
      </p:sp>
    </p:spTree>
    <p:extLst>
      <p:ext uri="{BB962C8B-B14F-4D97-AF65-F5344CB8AC3E}">
        <p14:creationId xmlns:p14="http://schemas.microsoft.com/office/powerpoint/2010/main" val="89458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some of these variables have issues with outliers.</a:t>
            </a:r>
          </a:p>
        </p:txBody>
      </p:sp>
      <p:sp>
        <p:nvSpPr>
          <p:cNvPr id="4" name="Slide Number Placeholder 3"/>
          <p:cNvSpPr>
            <a:spLocks noGrp="1"/>
          </p:cNvSpPr>
          <p:nvPr>
            <p:ph type="sldNum" sz="quarter" idx="5"/>
          </p:nvPr>
        </p:nvSpPr>
        <p:spPr/>
        <p:txBody>
          <a:bodyPr/>
          <a:lstStyle/>
          <a:p>
            <a:fld id="{6B053770-FD16-42CB-98BB-967786CBD56A}" type="slidenum">
              <a:rPr lang="en-US" smtClean="0"/>
              <a:t>9</a:t>
            </a:fld>
            <a:endParaRPr lang="en-US"/>
          </a:p>
        </p:txBody>
      </p:sp>
    </p:spTree>
    <p:extLst>
      <p:ext uri="{BB962C8B-B14F-4D97-AF65-F5344CB8AC3E}">
        <p14:creationId xmlns:p14="http://schemas.microsoft.com/office/powerpoint/2010/main" val="157725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can see that the purpose variable would be a good candidate to perform ANOVA tests on.</a:t>
            </a:r>
          </a:p>
        </p:txBody>
      </p:sp>
      <p:sp>
        <p:nvSpPr>
          <p:cNvPr id="4" name="Slide Number Placeholder 3"/>
          <p:cNvSpPr>
            <a:spLocks noGrp="1"/>
          </p:cNvSpPr>
          <p:nvPr>
            <p:ph type="sldNum" sz="quarter" idx="5"/>
          </p:nvPr>
        </p:nvSpPr>
        <p:spPr/>
        <p:txBody>
          <a:bodyPr/>
          <a:lstStyle/>
          <a:p>
            <a:fld id="{6B053770-FD16-42CB-98BB-967786CBD56A}" type="slidenum">
              <a:rPr lang="en-US" smtClean="0"/>
              <a:t>10</a:t>
            </a:fld>
            <a:endParaRPr lang="en-US"/>
          </a:p>
        </p:txBody>
      </p:sp>
    </p:spTree>
    <p:extLst>
      <p:ext uri="{BB962C8B-B14F-4D97-AF65-F5344CB8AC3E}">
        <p14:creationId xmlns:p14="http://schemas.microsoft.com/office/powerpoint/2010/main" val="8507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76218-E2C2-4CD1-ED94-D942CF0B4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A2444-AE88-9E79-05E7-F1063682A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3DD2-4348-E62C-E007-8538A5B82DF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EB5A4984-38FE-0C22-B773-719BEB8EB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F28BF-5FB7-D44C-99C8-B66449810BFB}"/>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19682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2424-787C-55B1-4928-A4323D48EC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6F630-CEF6-3B9E-A142-431A34818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60A2-78B1-CACB-2D1E-B6DC891AF5B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621C-9356-EAAD-3E2C-19ECA5738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6AD10-AD07-143D-0E9E-39EA02D2C76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28252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1E7BB-9212-EE3B-6600-7319B4A6F6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DD276-D3FD-6489-7BC7-6B02AD872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19DD-1C12-12F8-3682-31A7E9D301C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6BD075C5-3E4A-B1B2-C496-846F1B7E5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29D41-F5B6-F01F-33DA-E038EA5B02EE}"/>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369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4366-D0C0-17AF-683C-114E8A199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41250-40A4-BDA4-C60E-38AD0912B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B8F58-68AD-7649-D9C9-3F494726E41D}"/>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22F3C4F1-0681-4CB0-5DF8-60C4958C5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29F9A-0EAB-B673-2124-663EE314BE4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11218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775-63A1-C9E6-7AC3-E033A595F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76F2D3-A20F-0D8A-9CCA-092DB89CA5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02730-9DC0-B0F6-193F-808C9825DD92}"/>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FA1C1994-F1FB-DD03-7CE8-91F8B85E4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202C5-0C83-AB61-5E6D-32C19A6DF31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72854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CAC7-7CC0-8EE1-ACB9-C9FC5E9C87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98F5D-9070-03BE-272A-F260AB093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68F4D8-4E81-12C3-947A-9650D49C19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0077D0-B965-D58F-C4F6-23A66B75FF54}"/>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247AE782-994A-6E6D-735A-36A2B0D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3CC24-4E7D-A60B-92C3-8FD0325F96F7}"/>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338344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9B6C-E701-5589-6523-28A3BA721A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59DF8-190C-B249-2F27-8BE9FAE7B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103D8-6852-4600-CB83-949A9122A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9DE4B-76C1-78D0-7B10-4BD76B134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8ADB8-4880-3EFC-1A00-CC0E5934F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6DFCD-B6A7-F8D8-153F-B5F383626E39}"/>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8" name="Footer Placeholder 7">
            <a:extLst>
              <a:ext uri="{FF2B5EF4-FFF2-40B4-BE49-F238E27FC236}">
                <a16:creationId xmlns:a16="http://schemas.microsoft.com/office/drawing/2014/main" id="{7030D287-D5C6-5249-AD52-5B450AACF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9CBF3-0923-7093-C59C-B26D3F8541C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8473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2224-C3CF-BCB9-763B-5D3C23A25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73314-447D-7925-7A85-78A9325EABA7}"/>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4" name="Footer Placeholder 3">
            <a:extLst>
              <a:ext uri="{FF2B5EF4-FFF2-40B4-BE49-F238E27FC236}">
                <a16:creationId xmlns:a16="http://schemas.microsoft.com/office/drawing/2014/main" id="{19AAB020-715A-95CA-24CF-A21A4CA07F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D4239-CDC0-0958-CFF9-F3AA0C430580}"/>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99613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99F12-7CB0-C13F-9BE0-13869097101A}"/>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3" name="Footer Placeholder 2">
            <a:extLst>
              <a:ext uri="{FF2B5EF4-FFF2-40B4-BE49-F238E27FC236}">
                <a16:creationId xmlns:a16="http://schemas.microsoft.com/office/drawing/2014/main" id="{92701831-9B5D-92A7-BD3E-9AA9025A0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7B2FD-E30D-2D6C-DAB7-81B58FE74779}"/>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37869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BD5E-C57A-5CAF-B8E4-33D8547F6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BE8255-4685-6E16-868A-0C52D6FD8F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9A2F9E-3F4D-C329-0682-E0BB29DD2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40BBA-F577-DAA3-CDF4-CE009EA63D8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4FAFF31E-178E-ED7C-41FC-86BF2B8B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D07F1-5837-2510-B035-D33A6CAB512D}"/>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15008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5DC2-3AFF-95CB-EBD7-23B6AB089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2BC4D-1157-9A79-98B5-8D35B930A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26473C-6803-8BE4-5909-E8BCCC9A2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8E181-D284-8E0E-1AB2-BA2BBDB72B76}"/>
              </a:ext>
            </a:extLst>
          </p:cNvPr>
          <p:cNvSpPr>
            <a:spLocks noGrp="1"/>
          </p:cNvSpPr>
          <p:nvPr>
            <p:ph type="dt" sz="half" idx="10"/>
          </p:nvPr>
        </p:nvSpPr>
        <p:spPr/>
        <p:txBody>
          <a:bodyPr/>
          <a:lstStyle/>
          <a:p>
            <a:fld id="{995EAC03-283E-463E-BE2A-0031DB3AD91B}" type="datetimeFigureOut">
              <a:rPr lang="en-US" smtClean="0"/>
              <a:t>11/7/22</a:t>
            </a:fld>
            <a:endParaRPr lang="en-US"/>
          </a:p>
        </p:txBody>
      </p:sp>
      <p:sp>
        <p:nvSpPr>
          <p:cNvPr id="6" name="Footer Placeholder 5">
            <a:extLst>
              <a:ext uri="{FF2B5EF4-FFF2-40B4-BE49-F238E27FC236}">
                <a16:creationId xmlns:a16="http://schemas.microsoft.com/office/drawing/2014/main" id="{3B0C38FA-623D-0CE0-2559-3A0FC7156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E8A90-3D1B-36E7-C26B-09004A76E865}"/>
              </a:ext>
            </a:extLst>
          </p:cNvPr>
          <p:cNvSpPr>
            <a:spLocks noGrp="1"/>
          </p:cNvSpPr>
          <p:nvPr>
            <p:ph type="sldNum" sz="quarter" idx="12"/>
          </p:nvPr>
        </p:nvSpPr>
        <p:spPr/>
        <p:txBody>
          <a:bodyPr/>
          <a:lstStyle/>
          <a:p>
            <a:fld id="{7CB8A72D-E79B-4A56-9563-BF3FF0F26922}" type="slidenum">
              <a:rPr lang="en-US" smtClean="0"/>
              <a:t>‹#›</a:t>
            </a:fld>
            <a:endParaRPr lang="en-US"/>
          </a:p>
        </p:txBody>
      </p:sp>
    </p:spTree>
    <p:extLst>
      <p:ext uri="{BB962C8B-B14F-4D97-AF65-F5344CB8AC3E}">
        <p14:creationId xmlns:p14="http://schemas.microsoft.com/office/powerpoint/2010/main" val="402047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E8A383-7A45-1DA7-8F48-A4557B148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C7BB4-1D73-7B64-F30B-1A7F4D47A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DDAF2-0C30-DD9B-30B0-47F6B5693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EAC03-283E-463E-BE2A-0031DB3AD91B}" type="datetimeFigureOut">
              <a:rPr lang="en-US" smtClean="0"/>
              <a:t>11/7/22</a:t>
            </a:fld>
            <a:endParaRPr lang="en-US"/>
          </a:p>
        </p:txBody>
      </p:sp>
      <p:sp>
        <p:nvSpPr>
          <p:cNvPr id="5" name="Footer Placeholder 4">
            <a:extLst>
              <a:ext uri="{FF2B5EF4-FFF2-40B4-BE49-F238E27FC236}">
                <a16:creationId xmlns:a16="http://schemas.microsoft.com/office/drawing/2014/main" id="{87F68EFC-41C9-3AC1-3395-6C9221593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67130-4FBF-B3EC-2E0A-F9D44A09C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B8A72D-E79B-4A56-9563-BF3FF0F26922}" type="slidenum">
              <a:rPr lang="en-US" smtClean="0"/>
              <a:t>‹#›</a:t>
            </a:fld>
            <a:endParaRPr lang="en-US"/>
          </a:p>
        </p:txBody>
      </p:sp>
    </p:spTree>
    <p:extLst>
      <p:ext uri="{BB962C8B-B14F-4D97-AF65-F5344CB8AC3E}">
        <p14:creationId xmlns:p14="http://schemas.microsoft.com/office/powerpoint/2010/main" val="414977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BFCE3E7-9476-BE22-793D-989D55B9DBEA}"/>
              </a:ext>
            </a:extLst>
          </p:cNvPr>
          <p:cNvSpPr txBox="1"/>
          <p:nvPr/>
        </p:nvSpPr>
        <p:spPr>
          <a:xfrm>
            <a:off x="0" y="5671744"/>
            <a:ext cx="12191999" cy="1200329"/>
          </a:xfrm>
          <a:prstGeom prst="rect">
            <a:avLst/>
          </a:prstGeom>
          <a:noFill/>
        </p:spPr>
        <p:txBody>
          <a:bodyPr wrap="square" rtlCol="0">
            <a:spAutoFit/>
          </a:bodyPr>
          <a:lstStyle/>
          <a:p>
            <a:r>
              <a:rPr lang="en-US" u="sng" dirty="0">
                <a:solidFill>
                  <a:schemeClr val="bg1"/>
                </a:solidFill>
              </a:rPr>
              <a:t>Team 1</a:t>
            </a:r>
          </a:p>
          <a:p>
            <a:r>
              <a:rPr lang="en-US" dirty="0">
                <a:solidFill>
                  <a:schemeClr val="bg1"/>
                </a:solidFill>
              </a:rPr>
              <a:t>Jonathan Schild</a:t>
            </a:r>
          </a:p>
          <a:p>
            <a:r>
              <a:rPr lang="en-US" dirty="0" err="1">
                <a:solidFill>
                  <a:schemeClr val="bg1"/>
                </a:solidFill>
              </a:rPr>
              <a:t>Medhasweta</a:t>
            </a:r>
            <a:r>
              <a:rPr lang="en-US" dirty="0">
                <a:solidFill>
                  <a:schemeClr val="bg1"/>
                </a:solidFill>
              </a:rPr>
              <a:t> Sen</a:t>
            </a:r>
          </a:p>
          <a:p>
            <a:r>
              <a:rPr lang="en-US" dirty="0">
                <a:solidFill>
                  <a:schemeClr val="bg1"/>
                </a:solidFill>
              </a:rPr>
              <a:t>Brian </a:t>
            </a:r>
            <a:r>
              <a:rPr lang="en-US" dirty="0" err="1">
                <a:solidFill>
                  <a:schemeClr val="bg1"/>
                </a:solidFill>
              </a:rPr>
              <a:t>Gulko</a:t>
            </a:r>
            <a:r>
              <a:rPr lang="en-US" dirty="0">
                <a:solidFill>
                  <a:schemeClr val="bg1"/>
                </a:solidFill>
              </a:rPr>
              <a:t>"</a:t>
            </a:r>
          </a:p>
        </p:txBody>
      </p:sp>
      <p:grpSp>
        <p:nvGrpSpPr>
          <p:cNvPr id="33" name="Group 32">
            <a:extLst>
              <a:ext uri="{FF2B5EF4-FFF2-40B4-BE49-F238E27FC236}">
                <a16:creationId xmlns:a16="http://schemas.microsoft.com/office/drawing/2014/main" id="{EB232A39-BBC6-0DEB-6E0F-791358DA7905}"/>
              </a:ext>
            </a:extLst>
          </p:cNvPr>
          <p:cNvGrpSpPr/>
          <p:nvPr/>
        </p:nvGrpSpPr>
        <p:grpSpPr>
          <a:xfrm>
            <a:off x="380139" y="2224280"/>
            <a:ext cx="12192000" cy="1348960"/>
            <a:chOff x="195206" y="1325925"/>
            <a:chExt cx="12192000" cy="1348960"/>
          </a:xfrm>
        </p:grpSpPr>
        <p:sp>
          <p:nvSpPr>
            <p:cNvPr id="7" name="TextBox 6">
              <a:extLst>
                <a:ext uri="{FF2B5EF4-FFF2-40B4-BE49-F238E27FC236}">
                  <a16:creationId xmlns:a16="http://schemas.microsoft.com/office/drawing/2014/main" id="{9EECCCD9-8AD5-9916-BC29-771066C9EE70}"/>
                </a:ext>
              </a:extLst>
            </p:cNvPr>
            <p:cNvSpPr txBox="1"/>
            <p:nvPr/>
          </p:nvSpPr>
          <p:spPr>
            <a:xfrm>
              <a:off x="195206" y="1531370"/>
              <a:ext cx="12192000" cy="861774"/>
            </a:xfrm>
            <a:prstGeom prst="rect">
              <a:avLst/>
            </a:prstGeom>
            <a:noFill/>
          </p:spPr>
          <p:txBody>
            <a:bodyPr wrap="square" rtlCol="0">
              <a:spAutoFit/>
            </a:bodyPr>
            <a:lstStyle/>
            <a:p>
              <a:pPr algn="ctr"/>
              <a:r>
                <a:rPr lang="en-US" sz="5000" b="1" dirty="0">
                  <a:solidFill>
                    <a:schemeClr val="bg1"/>
                  </a:solidFill>
                </a:rPr>
                <a:t>Lend </a:t>
              </a:r>
              <a:r>
                <a:rPr lang="en-US" sz="5000" b="1" dirty="0" err="1">
                  <a:solidFill>
                    <a:schemeClr val="bg1"/>
                  </a:solidFill>
                </a:rPr>
                <a:t>ngClub</a:t>
              </a:r>
              <a:endParaRPr lang="en-US" sz="5000" b="1" dirty="0">
                <a:solidFill>
                  <a:schemeClr val="bg1"/>
                </a:solidFill>
              </a:endParaRPr>
            </a:p>
          </p:txBody>
        </p:sp>
        <p:grpSp>
          <p:nvGrpSpPr>
            <p:cNvPr id="26" name="Group 25">
              <a:extLst>
                <a:ext uri="{FF2B5EF4-FFF2-40B4-BE49-F238E27FC236}">
                  <a16:creationId xmlns:a16="http://schemas.microsoft.com/office/drawing/2014/main" id="{0393A904-2DBE-D9A2-637A-CC734786A3D8}"/>
                </a:ext>
              </a:extLst>
            </p:cNvPr>
            <p:cNvGrpSpPr/>
            <p:nvPr/>
          </p:nvGrpSpPr>
          <p:grpSpPr>
            <a:xfrm>
              <a:off x="3602159" y="1325925"/>
              <a:ext cx="949559" cy="857481"/>
              <a:chOff x="1918148" y="1999331"/>
              <a:chExt cx="949559" cy="857481"/>
            </a:xfrm>
          </p:grpSpPr>
          <p:sp>
            <p:nvSpPr>
              <p:cNvPr id="10" name="Rectangle: Rounded Corners 9">
                <a:extLst>
                  <a:ext uri="{FF2B5EF4-FFF2-40B4-BE49-F238E27FC236}">
                    <a16:creationId xmlns:a16="http://schemas.microsoft.com/office/drawing/2014/main" id="{EA38C9E9-5721-11BF-C5BB-0A9D552BD674}"/>
                  </a:ext>
                </a:extLst>
              </p:cNvPr>
              <p:cNvSpPr/>
              <p:nvPr/>
            </p:nvSpPr>
            <p:spPr>
              <a:xfrm>
                <a:off x="1918148" y="2002507"/>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E29F36F-CBAD-F889-508B-4F53429588E4}"/>
                  </a:ext>
                </a:extLst>
              </p:cNvPr>
              <p:cNvSpPr/>
              <p:nvPr/>
            </p:nvSpPr>
            <p:spPr>
              <a:xfrm>
                <a:off x="1919529" y="222601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A82405D-2769-D5F4-975F-E235BC1D8070}"/>
                  </a:ext>
                </a:extLst>
              </p:cNvPr>
              <p:cNvSpPr/>
              <p:nvPr/>
            </p:nvSpPr>
            <p:spPr>
              <a:xfrm>
                <a:off x="1919529" y="2451465"/>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CAA16A7-5121-1C68-C7CF-D8766441E851}"/>
                  </a:ext>
                </a:extLst>
              </p:cNvPr>
              <p:cNvSpPr/>
              <p:nvPr/>
            </p:nvSpPr>
            <p:spPr>
              <a:xfrm>
                <a:off x="1919529" y="2676920"/>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B89746-1EAC-F18E-5A5D-329E6B63F70D}"/>
                  </a:ext>
                </a:extLst>
              </p:cNvPr>
              <p:cNvSpPr/>
              <p:nvPr/>
            </p:nvSpPr>
            <p:spPr>
              <a:xfrm>
                <a:off x="2171490" y="1999628"/>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321FF-4BDF-3032-205B-EF1CA8FDB776}"/>
                  </a:ext>
                </a:extLst>
              </p:cNvPr>
              <p:cNvSpPr/>
              <p:nvPr/>
            </p:nvSpPr>
            <p:spPr>
              <a:xfrm>
                <a:off x="2167791" y="244858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3CA795A-CCCF-D154-A144-FD41CD410250}"/>
                  </a:ext>
                </a:extLst>
              </p:cNvPr>
              <p:cNvSpPr/>
              <p:nvPr/>
            </p:nvSpPr>
            <p:spPr>
              <a:xfrm>
                <a:off x="2167791" y="267404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FB2163-B553-196F-B089-5291F8ABC6D2}"/>
                  </a:ext>
                </a:extLst>
              </p:cNvPr>
              <p:cNvSpPr/>
              <p:nvPr/>
            </p:nvSpPr>
            <p:spPr>
              <a:xfrm>
                <a:off x="2419895" y="2000533"/>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8163A8B-84CC-F9E5-0F6F-D2FCBFB6A891}"/>
                  </a:ext>
                </a:extLst>
              </p:cNvPr>
              <p:cNvSpPr/>
              <p:nvPr/>
            </p:nvSpPr>
            <p:spPr>
              <a:xfrm>
                <a:off x="2416196" y="222403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10D3428-7641-CC73-E51F-623BD75D5448}"/>
                  </a:ext>
                </a:extLst>
              </p:cNvPr>
              <p:cNvSpPr/>
              <p:nvPr/>
            </p:nvSpPr>
            <p:spPr>
              <a:xfrm>
                <a:off x="2416196" y="244949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14298C3-61C9-733D-225D-23026132ED6A}"/>
                  </a:ext>
                </a:extLst>
              </p:cNvPr>
              <p:cNvSpPr/>
              <p:nvPr/>
            </p:nvSpPr>
            <p:spPr>
              <a:xfrm>
                <a:off x="2416196" y="2674946"/>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F747516-E0D5-F55F-BB25-67A7E0B51661}"/>
                  </a:ext>
                </a:extLst>
              </p:cNvPr>
              <p:cNvSpPr/>
              <p:nvPr/>
            </p:nvSpPr>
            <p:spPr>
              <a:xfrm>
                <a:off x="2668300" y="1999331"/>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46AE7C-0415-E3AB-66BB-7B884F15DB0D}"/>
                  </a:ext>
                </a:extLst>
              </p:cNvPr>
              <p:cNvSpPr/>
              <p:nvPr/>
            </p:nvSpPr>
            <p:spPr>
              <a:xfrm>
                <a:off x="2664601" y="222283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61DA1C9-4293-7FE0-6ABE-AEAF711237BC}"/>
                  </a:ext>
                </a:extLst>
              </p:cNvPr>
              <p:cNvSpPr/>
              <p:nvPr/>
            </p:nvSpPr>
            <p:spPr>
              <a:xfrm>
                <a:off x="2664601" y="2448289"/>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C262142-DE94-A17D-9A15-179E03445242}"/>
                  </a:ext>
                </a:extLst>
              </p:cNvPr>
              <p:cNvSpPr/>
              <p:nvPr/>
            </p:nvSpPr>
            <p:spPr>
              <a:xfrm>
                <a:off x="2664601" y="2673744"/>
                <a:ext cx="199407" cy="1798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8AF3CD7-5F31-8D8A-496B-AF76C4408D30}"/>
                </a:ext>
              </a:extLst>
            </p:cNvPr>
            <p:cNvGrpSpPr/>
            <p:nvPr/>
          </p:nvGrpSpPr>
          <p:grpSpPr>
            <a:xfrm>
              <a:off x="5981643" y="1741727"/>
              <a:ext cx="76197" cy="424200"/>
              <a:chOff x="5821366" y="4620890"/>
              <a:chExt cx="76197" cy="424200"/>
            </a:xfrm>
          </p:grpSpPr>
          <p:sp>
            <p:nvSpPr>
              <p:cNvPr id="27" name="Rectangle: Rounded Corners 26">
                <a:extLst>
                  <a:ext uri="{FF2B5EF4-FFF2-40B4-BE49-F238E27FC236}">
                    <a16:creationId xmlns:a16="http://schemas.microsoft.com/office/drawing/2014/main" id="{02A386E1-A761-7F25-F518-C7439AC19E49}"/>
                  </a:ext>
                </a:extLst>
              </p:cNvPr>
              <p:cNvSpPr/>
              <p:nvPr/>
            </p:nvSpPr>
            <p:spPr>
              <a:xfrm>
                <a:off x="5821366" y="4620890"/>
                <a:ext cx="76197" cy="65086"/>
              </a:xfrm>
              <a:prstGeom prst="roundRect">
                <a:avLst>
                  <a:gd name="adj" fmla="val 3666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D97F512-D213-BD6E-2AA0-2A1DF5ECCD73}"/>
                  </a:ext>
                </a:extLst>
              </p:cNvPr>
              <p:cNvSpPr/>
              <p:nvPr/>
            </p:nvSpPr>
            <p:spPr>
              <a:xfrm>
                <a:off x="5825320" y="4749271"/>
                <a:ext cx="69067" cy="295819"/>
              </a:xfrm>
              <a:prstGeom prst="roundRect">
                <a:avLst>
                  <a:gd name="adj" fmla="val 3505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0426EA6E-8DCD-68BB-CC42-016432ED85F5}"/>
                </a:ext>
              </a:extLst>
            </p:cNvPr>
            <p:cNvSpPr txBox="1"/>
            <p:nvPr/>
          </p:nvSpPr>
          <p:spPr>
            <a:xfrm>
              <a:off x="3595030" y="2305553"/>
              <a:ext cx="4336616" cy="369332"/>
            </a:xfrm>
            <a:prstGeom prst="rect">
              <a:avLst/>
            </a:prstGeom>
            <a:noFill/>
          </p:spPr>
          <p:txBody>
            <a:bodyPr wrap="square" rtlCol="0">
              <a:spAutoFit/>
            </a:bodyPr>
            <a:lstStyle/>
            <a:p>
              <a:pPr algn="ctr"/>
              <a:r>
                <a:rPr lang="en-US" dirty="0">
                  <a:solidFill>
                    <a:schemeClr val="bg1"/>
                  </a:solidFill>
                </a:rPr>
                <a:t>A Peer-to-Peer Loan Analysis </a:t>
              </a:r>
            </a:p>
          </p:txBody>
        </p:sp>
      </p:grpSp>
    </p:spTree>
    <p:extLst>
      <p:ext uri="{BB962C8B-B14F-4D97-AF65-F5344CB8AC3E}">
        <p14:creationId xmlns:p14="http://schemas.microsoft.com/office/powerpoint/2010/main" val="277795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Bar Charts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CA90E5ED-1E1C-4BDB-02F6-1A84C24EB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172" y="1371600"/>
            <a:ext cx="8778240" cy="5486400"/>
          </a:xfrm>
          <a:prstGeom prst="rect">
            <a:avLst/>
          </a:prstGeom>
        </p:spPr>
      </p:pic>
    </p:spTree>
    <p:extLst>
      <p:ext uri="{BB962C8B-B14F-4D97-AF65-F5344CB8AC3E}">
        <p14:creationId xmlns:p14="http://schemas.microsoft.com/office/powerpoint/2010/main" val="20432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The Easy Way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2A88BEBF-9EA7-D572-816C-3FD13CA9EC68}"/>
              </a:ext>
            </a:extLst>
          </p:cNvPr>
          <p:cNvGraphicFramePr>
            <a:graphicFrameLocks noGrp="1"/>
          </p:cNvGraphicFramePr>
          <p:nvPr>
            <p:extLst>
              <p:ext uri="{D42A27DB-BD31-4B8C-83A1-F6EECF244321}">
                <p14:modId xmlns:p14="http://schemas.microsoft.com/office/powerpoint/2010/main" val="1208494114"/>
              </p:ext>
            </p:extLst>
          </p:nvPr>
        </p:nvGraphicFramePr>
        <p:xfrm>
          <a:off x="2023292" y="2872740"/>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10356326"/>
                    </a:ext>
                  </a:extLst>
                </a:gridCol>
                <a:gridCol w="4064000">
                  <a:extLst>
                    <a:ext uri="{9D8B030D-6E8A-4147-A177-3AD203B41FA5}">
                      <a16:colId xmlns:a16="http://schemas.microsoft.com/office/drawing/2014/main" val="2332356120"/>
                    </a:ext>
                  </a:extLst>
                </a:gridCol>
              </a:tblGrid>
              <a:tr h="370840">
                <a:tc>
                  <a:txBody>
                    <a:bodyPr/>
                    <a:lstStyle/>
                    <a:p>
                      <a:pPr algn="ctr"/>
                      <a:r>
                        <a:rPr lang="en-US" dirty="0"/>
                        <a:t>Credit Policy</a:t>
                      </a:r>
                    </a:p>
                  </a:txBody>
                  <a:tcPr/>
                </a:tc>
                <a:tc>
                  <a:txBody>
                    <a:bodyPr/>
                    <a:lstStyle/>
                    <a:p>
                      <a:pPr algn="ctr"/>
                      <a:r>
                        <a:rPr lang="en-US" dirty="0"/>
                        <a:t>Percent Not Fully Paid</a:t>
                      </a:r>
                    </a:p>
                  </a:txBody>
                  <a:tcPr/>
                </a:tc>
                <a:extLst>
                  <a:ext uri="{0D108BD9-81ED-4DB2-BD59-A6C34878D82A}">
                    <a16:rowId xmlns:a16="http://schemas.microsoft.com/office/drawing/2014/main" val="2660053768"/>
                  </a:ext>
                </a:extLst>
              </a:tr>
              <a:tr h="370840">
                <a:tc>
                  <a:txBody>
                    <a:bodyPr/>
                    <a:lstStyle/>
                    <a:p>
                      <a:pPr algn="ctr"/>
                      <a:r>
                        <a:rPr lang="en-US" dirty="0"/>
                        <a:t>0</a:t>
                      </a:r>
                    </a:p>
                  </a:txBody>
                  <a:tcPr/>
                </a:tc>
                <a:tc>
                  <a:txBody>
                    <a:bodyPr/>
                    <a:lstStyle/>
                    <a:p>
                      <a:pPr algn="ctr"/>
                      <a:r>
                        <a:rPr lang="en-US" dirty="0"/>
                        <a:t>27.8%</a:t>
                      </a:r>
                    </a:p>
                  </a:txBody>
                  <a:tcPr/>
                </a:tc>
                <a:extLst>
                  <a:ext uri="{0D108BD9-81ED-4DB2-BD59-A6C34878D82A}">
                    <a16:rowId xmlns:a16="http://schemas.microsoft.com/office/drawing/2014/main" val="2276347373"/>
                  </a:ext>
                </a:extLst>
              </a:tr>
              <a:tr h="370840">
                <a:tc>
                  <a:txBody>
                    <a:bodyPr/>
                    <a:lstStyle/>
                    <a:p>
                      <a:pPr algn="ctr"/>
                      <a:r>
                        <a:rPr lang="en-US" dirty="0"/>
                        <a:t>1</a:t>
                      </a:r>
                    </a:p>
                  </a:txBody>
                  <a:tcPr/>
                </a:tc>
                <a:tc>
                  <a:txBody>
                    <a:bodyPr/>
                    <a:lstStyle/>
                    <a:p>
                      <a:pPr algn="ctr"/>
                      <a:r>
                        <a:rPr lang="en-US" dirty="0"/>
                        <a:t>13.2%</a:t>
                      </a:r>
                    </a:p>
                  </a:txBody>
                  <a:tcPr/>
                </a:tc>
                <a:extLst>
                  <a:ext uri="{0D108BD9-81ED-4DB2-BD59-A6C34878D82A}">
                    <a16:rowId xmlns:a16="http://schemas.microsoft.com/office/drawing/2014/main" val="295577914"/>
                  </a:ext>
                </a:extLst>
              </a:tr>
            </a:tbl>
          </a:graphicData>
        </a:graphic>
      </p:graphicFrame>
    </p:spTree>
    <p:extLst>
      <p:ext uri="{BB962C8B-B14F-4D97-AF65-F5344CB8AC3E}">
        <p14:creationId xmlns:p14="http://schemas.microsoft.com/office/powerpoint/2010/main" val="27263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Additional Boxplots – 1 of 3</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hematic, box and whisker chart&#10;&#10;Description automatically generated">
            <a:extLst>
              <a:ext uri="{FF2B5EF4-FFF2-40B4-BE49-F238E27FC236}">
                <a16:creationId xmlns:a16="http://schemas.microsoft.com/office/drawing/2014/main" id="{9A186C77-589A-FE2E-1DED-684D09FB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209332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2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8EFA1A9-CB10-D480-06B0-A52468326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10972799" cy="5486400"/>
          </a:xfrm>
          <a:prstGeom prst="rect">
            <a:avLst/>
          </a:prstGeom>
        </p:spPr>
      </p:pic>
    </p:spTree>
    <p:extLst>
      <p:ext uri="{BB962C8B-B14F-4D97-AF65-F5344CB8AC3E}">
        <p14:creationId xmlns:p14="http://schemas.microsoft.com/office/powerpoint/2010/main" val="395040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EDA – Additional Boxplots – 3 of 3</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a:extLst>
              <a:ext uri="{FF2B5EF4-FFF2-40B4-BE49-F238E27FC236}">
                <a16:creationId xmlns:a16="http://schemas.microsoft.com/office/drawing/2014/main" id="{4F65E6DD-E4D4-D623-0993-CF263EE1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 y="1463040"/>
            <a:ext cx="12138659" cy="5394960"/>
          </a:xfrm>
          <a:prstGeom prst="rect">
            <a:avLst/>
          </a:prstGeom>
        </p:spPr>
      </p:pic>
    </p:spTree>
    <p:extLst>
      <p:ext uri="{BB962C8B-B14F-4D97-AF65-F5344CB8AC3E}">
        <p14:creationId xmlns:p14="http://schemas.microsoft.com/office/powerpoint/2010/main" val="51917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Correlation Matrix</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C6E00983-99EE-B176-E749-4C4E4F4FA29A}"/>
              </a:ext>
            </a:extLst>
          </p:cNvPr>
          <p:cNvPicPr>
            <a:picLocks noChangeAspect="1"/>
          </p:cNvPicPr>
          <p:nvPr/>
        </p:nvPicPr>
        <p:blipFill rotWithShape="1">
          <a:blip r:embed="rId3">
            <a:extLst>
              <a:ext uri="{28A0092B-C50C-407E-A947-70E740481C1C}">
                <a14:useLocalDpi xmlns:a14="http://schemas.microsoft.com/office/drawing/2010/main" val="0"/>
              </a:ext>
            </a:extLst>
          </a:blip>
          <a:srcRect t="4386" r="1798" b="5489"/>
          <a:stretch/>
        </p:blipFill>
        <p:spPr>
          <a:xfrm>
            <a:off x="3098232" y="1371600"/>
            <a:ext cx="5978119" cy="5486400"/>
          </a:xfrm>
          <a:prstGeom prst="rect">
            <a:avLst/>
          </a:prstGeom>
        </p:spPr>
      </p:pic>
    </p:spTree>
    <p:extLst>
      <p:ext uri="{BB962C8B-B14F-4D97-AF65-F5344CB8AC3E}">
        <p14:creationId xmlns:p14="http://schemas.microsoft.com/office/powerpoint/2010/main" val="428291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Scatter Plots – 1 of 4</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A0D98A2-1CB5-BBD8-B706-27E15AC1D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44003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2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2B610CC7-5A9F-1088-D327-F48002BF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231547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3 of 4</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E481E6C7-2F7B-6761-EC7E-00E453B1E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11" y="1371600"/>
            <a:ext cx="7680961" cy="5486400"/>
          </a:xfrm>
          <a:prstGeom prst="rect">
            <a:avLst/>
          </a:prstGeom>
        </p:spPr>
      </p:pic>
    </p:spTree>
    <p:extLst>
      <p:ext uri="{BB962C8B-B14F-4D97-AF65-F5344CB8AC3E}">
        <p14:creationId xmlns:p14="http://schemas.microsoft.com/office/powerpoint/2010/main" val="313521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Scatter Plots – 4 of 4</a:t>
            </a:r>
          </a:p>
          <a:p>
            <a:pPr algn="ctr"/>
            <a:endParaRPr lang="en-US" sz="5000"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70188D01-A2E2-4A9E-D02B-C5CE8708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19" y="1371600"/>
            <a:ext cx="7680961" cy="5486400"/>
          </a:xfrm>
          <a:prstGeom prst="rect">
            <a:avLst/>
          </a:prstGeom>
        </p:spPr>
      </p:pic>
    </p:spTree>
    <p:extLst>
      <p:ext uri="{BB962C8B-B14F-4D97-AF65-F5344CB8AC3E}">
        <p14:creationId xmlns:p14="http://schemas.microsoft.com/office/powerpoint/2010/main" val="108705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ADE235-F5DF-EA0A-3DEE-99587A10A4C3}"/>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What is </a:t>
            </a:r>
            <a:r>
              <a:rPr lang="en-US" sz="5000" b="1" dirty="0" err="1">
                <a:solidFill>
                  <a:srgbClr val="002060"/>
                </a:solidFill>
              </a:rPr>
              <a:t>LendingClub</a:t>
            </a:r>
            <a:endParaRPr lang="en-US" sz="5000" b="1" dirty="0">
              <a:solidFill>
                <a:srgbClr val="002060"/>
              </a:solidFill>
            </a:endParaRPr>
          </a:p>
        </p:txBody>
      </p:sp>
      <p:sp>
        <p:nvSpPr>
          <p:cNvPr id="15" name="TextBox 14">
            <a:extLst>
              <a:ext uri="{FF2B5EF4-FFF2-40B4-BE49-F238E27FC236}">
                <a16:creationId xmlns:a16="http://schemas.microsoft.com/office/drawing/2014/main" id="{5FCE2831-D9D3-5E67-5843-615EC7E6B2FD}"/>
              </a:ext>
            </a:extLst>
          </p:cNvPr>
          <p:cNvSpPr txBox="1"/>
          <p:nvPr/>
        </p:nvSpPr>
        <p:spPr>
          <a:xfrm>
            <a:off x="0" y="6627168"/>
            <a:ext cx="5910146" cy="230832"/>
          </a:xfrm>
          <a:prstGeom prst="rect">
            <a:avLst/>
          </a:prstGeom>
          <a:noFill/>
        </p:spPr>
        <p:txBody>
          <a:bodyPr wrap="square" rtlCol="0">
            <a:spAutoFit/>
          </a:bodyPr>
          <a:lstStyle/>
          <a:p>
            <a:r>
              <a:rPr lang="en-US" sz="900" dirty="0">
                <a:solidFill>
                  <a:schemeClr val="bg1">
                    <a:lumMod val="65000"/>
                  </a:schemeClr>
                </a:solidFill>
              </a:rPr>
              <a:t>Source: https://www.moneysmylife.com/lendingclub-review/</a:t>
            </a:r>
          </a:p>
        </p:txBody>
      </p:sp>
      <p:pic>
        <p:nvPicPr>
          <p:cNvPr id="17" name="Picture 16">
            <a:extLst>
              <a:ext uri="{FF2B5EF4-FFF2-40B4-BE49-F238E27FC236}">
                <a16:creationId xmlns:a16="http://schemas.microsoft.com/office/drawing/2014/main" id="{89E6F058-95B8-D239-7DA9-0F87347F6B35}"/>
              </a:ext>
            </a:extLst>
          </p:cNvPr>
          <p:cNvPicPr>
            <a:picLocks noChangeAspect="1"/>
          </p:cNvPicPr>
          <p:nvPr/>
        </p:nvPicPr>
        <p:blipFill>
          <a:blip r:embed="rId4"/>
          <a:stretch>
            <a:fillRect/>
          </a:stretch>
        </p:blipFill>
        <p:spPr>
          <a:xfrm>
            <a:off x="766354" y="2360987"/>
            <a:ext cx="10659292" cy="2940494"/>
          </a:xfrm>
          <a:prstGeom prst="rect">
            <a:avLst/>
          </a:prstGeom>
        </p:spPr>
      </p:pic>
    </p:spTree>
    <p:extLst>
      <p:ext uri="{BB962C8B-B14F-4D97-AF65-F5344CB8AC3E}">
        <p14:creationId xmlns:p14="http://schemas.microsoft.com/office/powerpoint/2010/main" val="65442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Measure of Dispersion</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986E61-97DB-E85D-DDA8-2DDA0875683A}"/>
              </a:ext>
            </a:extLst>
          </p:cNvPr>
          <p:cNvPicPr>
            <a:picLocks noChangeAspect="1"/>
          </p:cNvPicPr>
          <p:nvPr/>
        </p:nvPicPr>
        <p:blipFill rotWithShape="1">
          <a:blip r:embed="rId3">
            <a:extLst>
              <a:ext uri="{28A0092B-C50C-407E-A947-70E740481C1C}">
                <a14:useLocalDpi xmlns:a14="http://schemas.microsoft.com/office/drawing/2010/main" val="0"/>
              </a:ext>
            </a:extLst>
          </a:blip>
          <a:srcRect l="26066" t="21866" r="27175" b="19709"/>
          <a:stretch/>
        </p:blipFill>
        <p:spPr>
          <a:xfrm>
            <a:off x="2732314" y="1719949"/>
            <a:ext cx="6422572" cy="4386929"/>
          </a:xfrm>
          <a:prstGeom prst="rect">
            <a:avLst/>
          </a:prstGeom>
        </p:spPr>
      </p:pic>
    </p:spTree>
    <p:extLst>
      <p:ext uri="{BB962C8B-B14F-4D97-AF65-F5344CB8AC3E}">
        <p14:creationId xmlns:p14="http://schemas.microsoft.com/office/powerpoint/2010/main" val="369313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5000" b="1" dirty="0">
                <a:solidFill>
                  <a:srgbClr val="002060"/>
                </a:solidFill>
              </a:rPr>
              <a:t> T-tests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388AB7-8DA9-A84F-8889-853812958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72" y="2376300"/>
            <a:ext cx="5564414" cy="721565"/>
          </a:xfrm>
          <a:prstGeom prst="rect">
            <a:avLst/>
          </a:prstGeom>
        </p:spPr>
      </p:pic>
      <p:pic>
        <p:nvPicPr>
          <p:cNvPr id="32" name="Picture 31">
            <a:extLst>
              <a:ext uri="{FF2B5EF4-FFF2-40B4-BE49-F238E27FC236}">
                <a16:creationId xmlns:a16="http://schemas.microsoft.com/office/drawing/2014/main" id="{AF5FFB56-5545-A495-9737-852C8E0FB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124" y="2376300"/>
            <a:ext cx="5546090" cy="721564"/>
          </a:xfrm>
          <a:prstGeom prst="rect">
            <a:avLst/>
          </a:prstGeom>
        </p:spPr>
      </p:pic>
      <p:pic>
        <p:nvPicPr>
          <p:cNvPr id="34" name="Picture 33">
            <a:extLst>
              <a:ext uri="{FF2B5EF4-FFF2-40B4-BE49-F238E27FC236}">
                <a16:creationId xmlns:a16="http://schemas.microsoft.com/office/drawing/2014/main" id="{4075C92A-9FC1-009A-E716-AC0672835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28" y="3429000"/>
            <a:ext cx="5787571" cy="721565"/>
          </a:xfrm>
          <a:prstGeom prst="rect">
            <a:avLst/>
          </a:prstGeom>
        </p:spPr>
      </p:pic>
      <p:pic>
        <p:nvPicPr>
          <p:cNvPr id="36" name="Picture 35">
            <a:extLst>
              <a:ext uri="{FF2B5EF4-FFF2-40B4-BE49-F238E27FC236}">
                <a16:creationId xmlns:a16="http://schemas.microsoft.com/office/drawing/2014/main" id="{D441CE8D-790B-9E54-60BD-3F2FF9B47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7124" y="3429002"/>
            <a:ext cx="5631362" cy="721563"/>
          </a:xfrm>
          <a:prstGeom prst="rect">
            <a:avLst/>
          </a:prstGeom>
        </p:spPr>
      </p:pic>
      <p:pic>
        <p:nvPicPr>
          <p:cNvPr id="38" name="Picture 37">
            <a:extLst>
              <a:ext uri="{FF2B5EF4-FFF2-40B4-BE49-F238E27FC236}">
                <a16:creationId xmlns:a16="http://schemas.microsoft.com/office/drawing/2014/main" id="{8B4CDBBF-254F-A14D-01C4-EBDE427E2B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70186"/>
            <a:ext cx="5943599" cy="721563"/>
          </a:xfrm>
          <a:prstGeom prst="rect">
            <a:avLst/>
          </a:prstGeom>
        </p:spPr>
      </p:pic>
      <p:pic>
        <p:nvPicPr>
          <p:cNvPr id="40" name="Picture 39">
            <a:extLst>
              <a:ext uri="{FF2B5EF4-FFF2-40B4-BE49-F238E27FC236}">
                <a16:creationId xmlns:a16="http://schemas.microsoft.com/office/drawing/2014/main" id="{87141FFB-E772-2EEF-4377-BAC4EEF6B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852" y="4570185"/>
            <a:ext cx="5631362" cy="807357"/>
          </a:xfrm>
          <a:prstGeom prst="rect">
            <a:avLst/>
          </a:prstGeom>
        </p:spPr>
      </p:pic>
    </p:spTree>
    <p:extLst>
      <p:ext uri="{BB962C8B-B14F-4D97-AF65-F5344CB8AC3E}">
        <p14:creationId xmlns:p14="http://schemas.microsoft.com/office/powerpoint/2010/main" val="2751056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2400657"/>
          </a:xfrm>
          <a:prstGeom prst="rect">
            <a:avLst/>
          </a:prstGeom>
          <a:noFill/>
        </p:spPr>
        <p:txBody>
          <a:bodyPr wrap="square" rtlCol="0">
            <a:spAutoFit/>
          </a:bodyPr>
          <a:lstStyle/>
          <a:p>
            <a:pPr algn="ctr"/>
            <a:r>
              <a:rPr lang="en-US" sz="5000" b="1" dirty="0">
                <a:solidFill>
                  <a:srgbClr val="002060"/>
                </a:solidFill>
              </a:rPr>
              <a:t>Statistical Tests</a:t>
            </a:r>
          </a:p>
          <a:p>
            <a:pPr algn="ctr"/>
            <a:r>
              <a:rPr lang="en-US" sz="4800" b="1" dirty="0">
                <a:solidFill>
                  <a:srgbClr val="002060"/>
                </a:solidFill>
              </a:rPr>
              <a:t>T-tests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4600D4-6B0A-859C-1A31-71F51F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7" y="1854547"/>
            <a:ext cx="4445000" cy="1034687"/>
          </a:xfrm>
          <a:prstGeom prst="rect">
            <a:avLst/>
          </a:prstGeom>
        </p:spPr>
      </p:pic>
      <p:pic>
        <p:nvPicPr>
          <p:cNvPr id="8" name="Picture 7">
            <a:extLst>
              <a:ext uri="{FF2B5EF4-FFF2-40B4-BE49-F238E27FC236}">
                <a16:creationId xmlns:a16="http://schemas.microsoft.com/office/drawing/2014/main" id="{40B692F1-ABE3-8087-AE3E-3B4DABC0E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648" y="1864237"/>
            <a:ext cx="4906552" cy="974261"/>
          </a:xfrm>
          <a:prstGeom prst="rect">
            <a:avLst/>
          </a:prstGeom>
        </p:spPr>
      </p:pic>
      <p:pic>
        <p:nvPicPr>
          <p:cNvPr id="11" name="Picture 10">
            <a:extLst>
              <a:ext uri="{FF2B5EF4-FFF2-40B4-BE49-F238E27FC236}">
                <a16:creationId xmlns:a16="http://schemas.microsoft.com/office/drawing/2014/main" id="{A2F618EE-CF70-A8EC-7561-C29AFEECB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47" y="3177390"/>
            <a:ext cx="4445000" cy="886610"/>
          </a:xfrm>
          <a:prstGeom prst="rect">
            <a:avLst/>
          </a:prstGeom>
        </p:spPr>
      </p:pic>
      <p:pic>
        <p:nvPicPr>
          <p:cNvPr id="13" name="Picture 12">
            <a:extLst>
              <a:ext uri="{FF2B5EF4-FFF2-40B4-BE49-F238E27FC236}">
                <a16:creationId xmlns:a16="http://schemas.microsoft.com/office/drawing/2014/main" id="{F41907ED-F7A2-2DD0-D244-CCDE811184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128" y="2963249"/>
            <a:ext cx="4445000" cy="1100751"/>
          </a:xfrm>
          <a:prstGeom prst="rect">
            <a:avLst/>
          </a:prstGeom>
        </p:spPr>
      </p:pic>
      <p:pic>
        <p:nvPicPr>
          <p:cNvPr id="15" name="Picture 14">
            <a:extLst>
              <a:ext uri="{FF2B5EF4-FFF2-40B4-BE49-F238E27FC236}">
                <a16:creationId xmlns:a16="http://schemas.microsoft.com/office/drawing/2014/main" id="{5DBF44AF-B213-A5CD-47D8-C00875F94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3894" y="4352156"/>
            <a:ext cx="4445000" cy="1194147"/>
          </a:xfrm>
          <a:prstGeom prst="rect">
            <a:avLst/>
          </a:prstGeom>
        </p:spPr>
      </p:pic>
    </p:spTree>
    <p:extLst>
      <p:ext uri="{BB962C8B-B14F-4D97-AF65-F5344CB8AC3E}">
        <p14:creationId xmlns:p14="http://schemas.microsoft.com/office/powerpoint/2010/main" val="38915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3" name="Picture 12">
            <a:extLst>
              <a:ext uri="{FF2B5EF4-FFF2-40B4-BE49-F238E27FC236}">
                <a16:creationId xmlns:a16="http://schemas.microsoft.com/office/drawing/2014/main" id="{4952FB37-B2EA-F2BC-BF9B-DDCA844BB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7" y="1785936"/>
            <a:ext cx="5754753" cy="4932363"/>
          </a:xfrm>
          <a:prstGeom prst="rect">
            <a:avLst/>
          </a:prstGeom>
        </p:spPr>
      </p:pic>
      <p:pic>
        <p:nvPicPr>
          <p:cNvPr id="15" name="Picture 14">
            <a:extLst>
              <a:ext uri="{FF2B5EF4-FFF2-40B4-BE49-F238E27FC236}">
                <a16:creationId xmlns:a16="http://schemas.microsoft.com/office/drawing/2014/main" id="{20AB7FC7-9BC3-F2FC-7125-0423BA762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0" y="1785936"/>
            <a:ext cx="6142808" cy="4932360"/>
          </a:xfrm>
          <a:prstGeom prst="rect">
            <a:avLst/>
          </a:prstGeom>
        </p:spPr>
      </p:pic>
    </p:spTree>
    <p:extLst>
      <p:ext uri="{BB962C8B-B14F-4D97-AF65-F5344CB8AC3E}">
        <p14:creationId xmlns:p14="http://schemas.microsoft.com/office/powerpoint/2010/main" val="82391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7863A6BB-9F78-430B-F3DF-20D783AA5E99}"/>
              </a:ext>
            </a:extLst>
          </p:cNvPr>
          <p:cNvPicPr>
            <a:picLocks noChangeAspect="1"/>
          </p:cNvPicPr>
          <p:nvPr/>
        </p:nvPicPr>
        <p:blipFill rotWithShape="1">
          <a:blip r:embed="rId3">
            <a:extLst>
              <a:ext uri="{28A0092B-C50C-407E-A947-70E740481C1C}">
                <a14:useLocalDpi xmlns:a14="http://schemas.microsoft.com/office/drawing/2010/main" val="0"/>
              </a:ext>
            </a:extLst>
          </a:blip>
          <a:srcRect r="9805"/>
          <a:stretch/>
        </p:blipFill>
        <p:spPr>
          <a:xfrm>
            <a:off x="267268" y="1943342"/>
            <a:ext cx="5739832" cy="4718430"/>
          </a:xfrm>
          <a:prstGeom prst="rect">
            <a:avLst/>
          </a:prstGeom>
        </p:spPr>
      </p:pic>
      <p:pic>
        <p:nvPicPr>
          <p:cNvPr id="12" name="Picture 11">
            <a:extLst>
              <a:ext uri="{FF2B5EF4-FFF2-40B4-BE49-F238E27FC236}">
                <a16:creationId xmlns:a16="http://schemas.microsoft.com/office/drawing/2014/main" id="{88FECC0D-636A-C144-0ECA-0EE55A27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100" y="1807376"/>
            <a:ext cx="6057900" cy="4854394"/>
          </a:xfrm>
          <a:prstGeom prst="rect">
            <a:avLst/>
          </a:prstGeom>
        </p:spPr>
      </p:pic>
    </p:spTree>
    <p:extLst>
      <p:ext uri="{BB962C8B-B14F-4D97-AF65-F5344CB8AC3E}">
        <p14:creationId xmlns:p14="http://schemas.microsoft.com/office/powerpoint/2010/main" val="475463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9" name="Picture 8">
            <a:extLst>
              <a:ext uri="{FF2B5EF4-FFF2-40B4-BE49-F238E27FC236}">
                <a16:creationId xmlns:a16="http://schemas.microsoft.com/office/drawing/2014/main" id="{21701A0D-CFC6-BA53-9D43-C11023B46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7144"/>
            <a:ext cx="6184900" cy="4914658"/>
          </a:xfrm>
          <a:prstGeom prst="rect">
            <a:avLst/>
          </a:prstGeom>
        </p:spPr>
      </p:pic>
      <p:pic>
        <p:nvPicPr>
          <p:cNvPr id="12" name="Picture 11">
            <a:extLst>
              <a:ext uri="{FF2B5EF4-FFF2-40B4-BE49-F238E27FC236}">
                <a16:creationId xmlns:a16="http://schemas.microsoft.com/office/drawing/2014/main" id="{E5C4D0D8-C772-6E4E-859D-266ABB915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901" y="1925636"/>
            <a:ext cx="6007099" cy="4932364"/>
          </a:xfrm>
          <a:prstGeom prst="rect">
            <a:avLst/>
          </a:prstGeom>
        </p:spPr>
      </p:pic>
    </p:spTree>
    <p:extLst>
      <p:ext uri="{BB962C8B-B14F-4D97-AF65-F5344CB8AC3E}">
        <p14:creationId xmlns:p14="http://schemas.microsoft.com/office/powerpoint/2010/main" val="64303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861E33B9-9034-E13A-BF1B-8464F25F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3" y="1964764"/>
            <a:ext cx="5837837" cy="4893235"/>
          </a:xfrm>
          <a:prstGeom prst="rect">
            <a:avLst/>
          </a:prstGeom>
        </p:spPr>
      </p:pic>
      <p:pic>
        <p:nvPicPr>
          <p:cNvPr id="10" name="Picture 9">
            <a:extLst>
              <a:ext uri="{FF2B5EF4-FFF2-40B4-BE49-F238E27FC236}">
                <a16:creationId xmlns:a16="http://schemas.microsoft.com/office/drawing/2014/main" id="{B0EF309F-F2DE-1795-801F-9E24EEF8F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25636"/>
            <a:ext cx="6096000" cy="4932364"/>
          </a:xfrm>
          <a:prstGeom prst="rect">
            <a:avLst/>
          </a:prstGeom>
        </p:spPr>
      </p:pic>
    </p:spTree>
    <p:extLst>
      <p:ext uri="{BB962C8B-B14F-4D97-AF65-F5344CB8AC3E}">
        <p14:creationId xmlns:p14="http://schemas.microsoft.com/office/powerpoint/2010/main" val="369835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A274E9E5-9D2E-1AE6-0B80-59308423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25636"/>
            <a:ext cx="6299200" cy="4932363"/>
          </a:xfrm>
          <a:prstGeom prst="rect">
            <a:avLst/>
          </a:prstGeom>
        </p:spPr>
      </p:pic>
      <p:pic>
        <p:nvPicPr>
          <p:cNvPr id="10" name="Picture 9">
            <a:extLst>
              <a:ext uri="{FF2B5EF4-FFF2-40B4-BE49-F238E27FC236}">
                <a16:creationId xmlns:a16="http://schemas.microsoft.com/office/drawing/2014/main" id="{6DA746EC-843A-40B4-F9E5-8C51E399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900" y="1835269"/>
            <a:ext cx="6117409" cy="4932363"/>
          </a:xfrm>
          <a:prstGeom prst="rect">
            <a:avLst/>
          </a:prstGeom>
        </p:spPr>
      </p:pic>
    </p:spTree>
    <p:extLst>
      <p:ext uri="{BB962C8B-B14F-4D97-AF65-F5344CB8AC3E}">
        <p14:creationId xmlns:p14="http://schemas.microsoft.com/office/powerpoint/2010/main" val="2361503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B8FF779-01C0-E177-F6E8-F10147A49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96" y="1925636"/>
            <a:ext cx="10515601" cy="4932364"/>
          </a:xfrm>
          <a:prstGeom prst="rect">
            <a:avLst/>
          </a:prstGeom>
        </p:spPr>
      </p:pic>
    </p:spTree>
    <p:extLst>
      <p:ext uri="{BB962C8B-B14F-4D97-AF65-F5344CB8AC3E}">
        <p14:creationId xmlns:p14="http://schemas.microsoft.com/office/powerpoint/2010/main" val="292119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10" name="Picture 9">
            <a:extLst>
              <a:ext uri="{FF2B5EF4-FFF2-40B4-BE49-F238E27FC236}">
                <a16:creationId xmlns:a16="http://schemas.microsoft.com/office/drawing/2014/main" id="{ECBD666B-DEE8-1A8E-9357-9BC4849C5970}"/>
              </a:ext>
            </a:extLst>
          </p:cNvPr>
          <p:cNvPicPr>
            <a:picLocks noChangeAspect="1"/>
          </p:cNvPicPr>
          <p:nvPr/>
        </p:nvPicPr>
        <p:blipFill rotWithShape="1">
          <a:blip r:embed="rId3">
            <a:extLst>
              <a:ext uri="{28A0092B-C50C-407E-A947-70E740481C1C}">
                <a14:useLocalDpi xmlns:a14="http://schemas.microsoft.com/office/drawing/2010/main" val="0"/>
              </a:ext>
            </a:extLst>
          </a:blip>
          <a:srcRect l="32508" t="13493" r="17540" b="8236"/>
          <a:stretch/>
        </p:blipFill>
        <p:spPr>
          <a:xfrm>
            <a:off x="0" y="1798220"/>
            <a:ext cx="6096000" cy="4932363"/>
          </a:xfrm>
          <a:prstGeom prst="rect">
            <a:avLst/>
          </a:prstGeom>
        </p:spPr>
      </p:pic>
      <p:pic>
        <p:nvPicPr>
          <p:cNvPr id="12" name="Picture 11">
            <a:extLst>
              <a:ext uri="{FF2B5EF4-FFF2-40B4-BE49-F238E27FC236}">
                <a16:creationId xmlns:a16="http://schemas.microsoft.com/office/drawing/2014/main" id="{244F556D-1EA9-9AEC-FF0F-67605F547FD2}"/>
              </a:ext>
            </a:extLst>
          </p:cNvPr>
          <p:cNvPicPr>
            <a:picLocks noChangeAspect="1"/>
          </p:cNvPicPr>
          <p:nvPr/>
        </p:nvPicPr>
        <p:blipFill rotWithShape="1">
          <a:blip r:embed="rId4">
            <a:extLst>
              <a:ext uri="{28A0092B-C50C-407E-A947-70E740481C1C}">
                <a14:useLocalDpi xmlns:a14="http://schemas.microsoft.com/office/drawing/2010/main" val="0"/>
              </a:ext>
            </a:extLst>
          </a:blip>
          <a:srcRect l="32894" t="13414" r="17540" b="23678"/>
          <a:stretch/>
        </p:blipFill>
        <p:spPr>
          <a:xfrm>
            <a:off x="5994191" y="1776797"/>
            <a:ext cx="5788078" cy="4953785"/>
          </a:xfrm>
          <a:prstGeom prst="rect">
            <a:avLst/>
          </a:prstGeom>
        </p:spPr>
      </p:pic>
    </p:spTree>
    <p:extLst>
      <p:ext uri="{BB962C8B-B14F-4D97-AF65-F5344CB8AC3E}">
        <p14:creationId xmlns:p14="http://schemas.microsoft.com/office/powerpoint/2010/main" val="380468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Our Data</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https://www.kaggle.com/datasets/urstrulyvikas/lending-club-loan-data-analysis</a:t>
            </a:r>
          </a:p>
        </p:txBody>
      </p:sp>
      <p:sp>
        <p:nvSpPr>
          <p:cNvPr id="3" name="TextBox 2">
            <a:extLst>
              <a:ext uri="{FF2B5EF4-FFF2-40B4-BE49-F238E27FC236}">
                <a16:creationId xmlns:a16="http://schemas.microsoft.com/office/drawing/2014/main" id="{0DED20CC-E2E0-A93D-05C3-502D3C7DA89F}"/>
              </a:ext>
            </a:extLst>
          </p:cNvPr>
          <p:cNvSpPr txBox="1"/>
          <p:nvPr/>
        </p:nvSpPr>
        <p:spPr>
          <a:xfrm>
            <a:off x="435008" y="2051297"/>
            <a:ext cx="12192000"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9,578 observations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14 variables</a:t>
            </a:r>
          </a:p>
        </p:txBody>
      </p:sp>
      <p:grpSp>
        <p:nvGrpSpPr>
          <p:cNvPr id="11" name="Group 10">
            <a:extLst>
              <a:ext uri="{FF2B5EF4-FFF2-40B4-BE49-F238E27FC236}">
                <a16:creationId xmlns:a16="http://schemas.microsoft.com/office/drawing/2014/main" id="{98B041FF-AE67-B65E-7106-ADB71DA97963}"/>
              </a:ext>
            </a:extLst>
          </p:cNvPr>
          <p:cNvGrpSpPr/>
          <p:nvPr/>
        </p:nvGrpSpPr>
        <p:grpSpPr>
          <a:xfrm>
            <a:off x="1548102" y="3429000"/>
            <a:ext cx="9078380" cy="2726368"/>
            <a:chOff x="3614552" y="4232928"/>
            <a:chExt cx="8282655" cy="2446917"/>
          </a:xfrm>
        </p:grpSpPr>
        <p:pic>
          <p:nvPicPr>
            <p:cNvPr id="8" name="Picture 7">
              <a:extLst>
                <a:ext uri="{FF2B5EF4-FFF2-40B4-BE49-F238E27FC236}">
                  <a16:creationId xmlns:a16="http://schemas.microsoft.com/office/drawing/2014/main" id="{FF4A501D-7BB8-2500-FBE1-F3BA31F04E8F}"/>
                </a:ext>
              </a:extLst>
            </p:cNvPr>
            <p:cNvPicPr>
              <a:picLocks noChangeAspect="1"/>
            </p:cNvPicPr>
            <p:nvPr/>
          </p:nvPicPr>
          <p:blipFill rotWithShape="1">
            <a:blip r:embed="rId4"/>
            <a:srcRect b="67818"/>
            <a:stretch/>
          </p:blipFill>
          <p:spPr>
            <a:xfrm>
              <a:off x="3614552" y="4232928"/>
              <a:ext cx="8282655" cy="1600604"/>
            </a:xfrm>
            <a:prstGeom prst="rect">
              <a:avLst/>
            </a:prstGeom>
          </p:spPr>
        </p:pic>
        <p:sp>
          <p:nvSpPr>
            <p:cNvPr id="10" name="TextBox 9">
              <a:extLst>
                <a:ext uri="{FF2B5EF4-FFF2-40B4-BE49-F238E27FC236}">
                  <a16:creationId xmlns:a16="http://schemas.microsoft.com/office/drawing/2014/main" id="{58C9A636-856C-8A53-E7F5-4FE39B9CAC53}"/>
                </a:ext>
              </a:extLst>
            </p:cNvPr>
            <p:cNvSpPr txBox="1"/>
            <p:nvPr/>
          </p:nvSpPr>
          <p:spPr>
            <a:xfrm>
              <a:off x="3614552" y="5768287"/>
              <a:ext cx="1493713" cy="911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Tree>
    <p:extLst>
      <p:ext uri="{BB962C8B-B14F-4D97-AF65-F5344CB8AC3E}">
        <p14:creationId xmlns:p14="http://schemas.microsoft.com/office/powerpoint/2010/main" val="2778538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ANOVA</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6D959E5D-3043-D088-8E2B-E4B894EE66E5}"/>
              </a:ext>
            </a:extLst>
          </p:cNvPr>
          <p:cNvSpPr txBox="1"/>
          <p:nvPr/>
        </p:nvSpPr>
        <p:spPr>
          <a:xfrm>
            <a:off x="7105338" y="5381469"/>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C6DE477B-A79D-F323-64C9-3EA0C7AC00CD}"/>
              </a:ext>
            </a:extLst>
          </p:cNvPr>
          <p:cNvPicPr>
            <a:picLocks noChangeAspect="1"/>
          </p:cNvPicPr>
          <p:nvPr/>
        </p:nvPicPr>
        <p:blipFill rotWithShape="1">
          <a:blip r:embed="rId3">
            <a:extLst>
              <a:ext uri="{28A0092B-C50C-407E-A947-70E740481C1C}">
                <a14:useLocalDpi xmlns:a14="http://schemas.microsoft.com/office/drawing/2010/main" val="0"/>
              </a:ext>
            </a:extLst>
          </a:blip>
          <a:srcRect l="34244" t="12939" r="19082"/>
          <a:stretch/>
        </p:blipFill>
        <p:spPr>
          <a:xfrm>
            <a:off x="224851" y="1828800"/>
            <a:ext cx="5871149" cy="4932363"/>
          </a:xfrm>
          <a:prstGeom prst="rect">
            <a:avLst/>
          </a:prstGeom>
        </p:spPr>
      </p:pic>
      <p:pic>
        <p:nvPicPr>
          <p:cNvPr id="11" name="Picture 10">
            <a:extLst>
              <a:ext uri="{FF2B5EF4-FFF2-40B4-BE49-F238E27FC236}">
                <a16:creationId xmlns:a16="http://schemas.microsoft.com/office/drawing/2014/main" id="{3249B43A-D69F-4584-998C-FCF9E0CA3690}"/>
              </a:ext>
            </a:extLst>
          </p:cNvPr>
          <p:cNvPicPr>
            <a:picLocks noChangeAspect="1"/>
          </p:cNvPicPr>
          <p:nvPr/>
        </p:nvPicPr>
        <p:blipFill rotWithShape="1">
          <a:blip r:embed="rId4">
            <a:extLst>
              <a:ext uri="{28A0092B-C50C-407E-A947-70E740481C1C}">
                <a14:useLocalDpi xmlns:a14="http://schemas.microsoft.com/office/drawing/2010/main" val="0"/>
              </a:ext>
            </a:extLst>
          </a:blip>
          <a:srcRect l="33473" t="15740" r="16706" b="34585"/>
          <a:stretch/>
        </p:blipFill>
        <p:spPr>
          <a:xfrm>
            <a:off x="6239691" y="1807375"/>
            <a:ext cx="5542727" cy="4932359"/>
          </a:xfrm>
          <a:prstGeom prst="rect">
            <a:avLst/>
          </a:prstGeom>
        </p:spPr>
      </p:pic>
    </p:spTree>
    <p:extLst>
      <p:ext uri="{BB962C8B-B14F-4D97-AF65-F5344CB8AC3E}">
        <p14:creationId xmlns:p14="http://schemas.microsoft.com/office/powerpoint/2010/main" val="346256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Chi-Squared Test</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sp>
        <p:nvSpPr>
          <p:cNvPr id="7" name="TextBox 6">
            <a:extLst>
              <a:ext uri="{FF2B5EF4-FFF2-40B4-BE49-F238E27FC236}">
                <a16:creationId xmlns:a16="http://schemas.microsoft.com/office/drawing/2014/main" id="{942ED755-2F37-C236-AA5B-D02558499CDB}"/>
              </a:ext>
            </a:extLst>
          </p:cNvPr>
          <p:cNvSpPr txBox="1"/>
          <p:nvPr/>
        </p:nvSpPr>
        <p:spPr>
          <a:xfrm>
            <a:off x="5016500" y="4000500"/>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74112A2F-E618-2D40-42D3-04D23B55006E}"/>
              </a:ext>
            </a:extLst>
          </p:cNvPr>
          <p:cNvPicPr>
            <a:picLocks noChangeAspect="1"/>
          </p:cNvPicPr>
          <p:nvPr/>
        </p:nvPicPr>
        <p:blipFill rotWithShape="1">
          <a:blip r:embed="rId3">
            <a:extLst>
              <a:ext uri="{28A0092B-C50C-407E-A947-70E740481C1C}">
                <a14:useLocalDpi xmlns:a14="http://schemas.microsoft.com/office/drawing/2010/main" val="0"/>
              </a:ext>
            </a:extLst>
          </a:blip>
          <a:srcRect l="29673" r="26160"/>
          <a:stretch/>
        </p:blipFill>
        <p:spPr>
          <a:xfrm>
            <a:off x="471208" y="1971491"/>
            <a:ext cx="3432749" cy="4796681"/>
          </a:xfrm>
          <a:prstGeom prst="rect">
            <a:avLst/>
          </a:prstGeom>
        </p:spPr>
      </p:pic>
      <p:pic>
        <p:nvPicPr>
          <p:cNvPr id="12" name="Picture 11">
            <a:extLst>
              <a:ext uri="{FF2B5EF4-FFF2-40B4-BE49-F238E27FC236}">
                <a16:creationId xmlns:a16="http://schemas.microsoft.com/office/drawing/2014/main" id="{559CB2C1-78FE-84C0-56E7-F0FF15B4C957}"/>
              </a:ext>
            </a:extLst>
          </p:cNvPr>
          <p:cNvPicPr>
            <a:picLocks noChangeAspect="1"/>
          </p:cNvPicPr>
          <p:nvPr/>
        </p:nvPicPr>
        <p:blipFill rotWithShape="1">
          <a:blip r:embed="rId4">
            <a:extLst>
              <a:ext uri="{28A0092B-C50C-407E-A947-70E740481C1C}">
                <a14:useLocalDpi xmlns:a14="http://schemas.microsoft.com/office/drawing/2010/main" val="0"/>
              </a:ext>
            </a:extLst>
          </a:blip>
          <a:srcRect l="28903" r="27124"/>
          <a:stretch/>
        </p:blipFill>
        <p:spPr>
          <a:xfrm>
            <a:off x="3760686" y="2049041"/>
            <a:ext cx="3417758" cy="4796681"/>
          </a:xfrm>
          <a:prstGeom prst="rect">
            <a:avLst/>
          </a:prstGeom>
        </p:spPr>
      </p:pic>
      <p:pic>
        <p:nvPicPr>
          <p:cNvPr id="14" name="Picture 13">
            <a:extLst>
              <a:ext uri="{FF2B5EF4-FFF2-40B4-BE49-F238E27FC236}">
                <a16:creationId xmlns:a16="http://schemas.microsoft.com/office/drawing/2014/main" id="{5970C5A2-CA26-70D1-65D9-04E9F84602A5}"/>
              </a:ext>
            </a:extLst>
          </p:cNvPr>
          <p:cNvPicPr>
            <a:picLocks noChangeAspect="1"/>
          </p:cNvPicPr>
          <p:nvPr/>
        </p:nvPicPr>
        <p:blipFill rotWithShape="1">
          <a:blip r:embed="rId5">
            <a:extLst>
              <a:ext uri="{28A0092B-C50C-407E-A947-70E740481C1C}">
                <a14:useLocalDpi xmlns:a14="http://schemas.microsoft.com/office/drawing/2010/main" val="0"/>
              </a:ext>
            </a:extLst>
          </a:blip>
          <a:srcRect l="16945" r="13045"/>
          <a:stretch/>
        </p:blipFill>
        <p:spPr>
          <a:xfrm>
            <a:off x="7070719" y="2050542"/>
            <a:ext cx="4650073" cy="4719127"/>
          </a:xfrm>
          <a:prstGeom prst="rect">
            <a:avLst/>
          </a:prstGeom>
        </p:spPr>
      </p:pic>
    </p:spTree>
    <p:extLst>
      <p:ext uri="{BB962C8B-B14F-4D97-AF65-F5344CB8AC3E}">
        <p14:creationId xmlns:p14="http://schemas.microsoft.com/office/powerpoint/2010/main" val="2056094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74C-956F-598D-7E5E-A871C011D171}"/>
              </a:ext>
            </a:extLst>
          </p:cNvPr>
          <p:cNvSpPr>
            <a:spLocks noGrp="1"/>
          </p:cNvSpPr>
          <p:nvPr>
            <p:ph type="title"/>
          </p:nvPr>
        </p:nvSpPr>
        <p:spPr>
          <a:xfrm>
            <a:off x="838200" y="365125"/>
            <a:ext cx="10515600" cy="2352674"/>
          </a:xfrm>
        </p:spPr>
        <p:txBody>
          <a:bodyPr>
            <a:normAutofit/>
          </a:bodyPr>
          <a:lstStyle/>
          <a:p>
            <a:pPr algn="ctr"/>
            <a:r>
              <a:rPr lang="en-US" sz="5000" b="1" dirty="0">
                <a:solidFill>
                  <a:srgbClr val="002060"/>
                </a:solidFill>
                <a:latin typeface="+mn-lt"/>
                <a:ea typeface="+mn-ea"/>
                <a:cs typeface="+mn-cs"/>
              </a:rPr>
              <a:t>Statistical Tests</a:t>
            </a:r>
            <a:br>
              <a:rPr lang="en-US" sz="5000" b="1" dirty="0">
                <a:solidFill>
                  <a:srgbClr val="002060"/>
                </a:solidFill>
                <a:latin typeface="+mn-lt"/>
                <a:ea typeface="+mn-ea"/>
                <a:cs typeface="+mn-cs"/>
              </a:rPr>
            </a:br>
            <a:r>
              <a:rPr lang="en-US" sz="5000" b="1" dirty="0">
                <a:solidFill>
                  <a:srgbClr val="002060"/>
                </a:solidFill>
                <a:latin typeface="+mn-lt"/>
                <a:ea typeface="+mn-ea"/>
                <a:cs typeface="+mn-cs"/>
              </a:rPr>
              <a:t>Normality Check: Visual</a:t>
            </a:r>
            <a:br>
              <a:rPr lang="en-US" sz="4400" b="1" dirty="0">
                <a:solidFill>
                  <a:srgbClr val="002060"/>
                </a:solidFill>
              </a:rPr>
            </a:br>
            <a:endParaRPr lang="en-US" dirty="0"/>
          </a:p>
        </p:txBody>
      </p:sp>
      <p:sp>
        <p:nvSpPr>
          <p:cNvPr id="3" name="Content Placeholder 2">
            <a:extLst>
              <a:ext uri="{FF2B5EF4-FFF2-40B4-BE49-F238E27FC236}">
                <a16:creationId xmlns:a16="http://schemas.microsoft.com/office/drawing/2014/main" id="{3EE19C7A-0930-B3B4-E5F6-30C799F793E5}"/>
              </a:ext>
            </a:extLst>
          </p:cNvPr>
          <p:cNvSpPr>
            <a:spLocks noGrp="1"/>
          </p:cNvSpPr>
          <p:nvPr>
            <p:ph idx="1"/>
          </p:nvPr>
        </p:nvSpPr>
        <p:spPr>
          <a:xfrm>
            <a:off x="838200" y="1244600"/>
            <a:ext cx="10515600" cy="4932363"/>
          </a:xfrm>
        </p:spPr>
        <p:txBody>
          <a:bodyPr/>
          <a:lstStyle/>
          <a:p>
            <a:pPr marL="0" indent="0">
              <a:buNone/>
            </a:pPr>
            <a:endParaRPr lang="en-US" dirty="0"/>
          </a:p>
          <a:p>
            <a:pPr marL="0" indent="0">
              <a:buNone/>
            </a:pPr>
            <a:endParaRPr lang="en-US" dirty="0"/>
          </a:p>
          <a:p>
            <a:pPr marL="0" indent="0">
              <a:buNone/>
            </a:pPr>
            <a:endParaRPr lang="en-US" dirty="0"/>
          </a:p>
        </p:txBody>
      </p:sp>
      <p:cxnSp>
        <p:nvCxnSpPr>
          <p:cNvPr id="4" name="Straight Connector 3">
            <a:extLst>
              <a:ext uri="{FF2B5EF4-FFF2-40B4-BE49-F238E27FC236}">
                <a16:creationId xmlns:a16="http://schemas.microsoft.com/office/drawing/2014/main" id="{D4C34161-995E-F6A4-84F9-D19E32C2ABF1}"/>
              </a:ext>
            </a:extLst>
          </p:cNvPr>
          <p:cNvCxnSpPr>
            <a:cxnSpLocks/>
          </p:cNvCxnSpPr>
          <p:nvPr/>
        </p:nvCxnSpPr>
        <p:spPr>
          <a:xfrm>
            <a:off x="694509" y="11542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5616674-FF28-3E22-4F2D-1566865530E2}"/>
              </a:ext>
            </a:extLst>
          </p:cNvPr>
          <p:cNvPicPr>
            <a:picLocks noChangeAspect="1"/>
          </p:cNvPicPr>
          <p:nvPr/>
        </p:nvPicPr>
        <p:blipFill rotWithShape="1">
          <a:blip r:embed="rId2"/>
          <a:srcRect l="15172"/>
          <a:stretch/>
        </p:blipFill>
        <p:spPr>
          <a:xfrm>
            <a:off x="9949987" y="0"/>
            <a:ext cx="2242014" cy="653143"/>
          </a:xfrm>
          <a:prstGeom prst="rect">
            <a:avLst/>
          </a:prstGeom>
        </p:spPr>
      </p:pic>
      <p:pic>
        <p:nvPicPr>
          <p:cNvPr id="6" name="Picture 5">
            <a:extLst>
              <a:ext uri="{FF2B5EF4-FFF2-40B4-BE49-F238E27FC236}">
                <a16:creationId xmlns:a16="http://schemas.microsoft.com/office/drawing/2014/main" id="{D54F45E8-BA9B-BCFB-AE94-C3A11FB355CA}"/>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8" name="Picture 7">
            <a:extLst>
              <a:ext uri="{FF2B5EF4-FFF2-40B4-BE49-F238E27FC236}">
                <a16:creationId xmlns:a16="http://schemas.microsoft.com/office/drawing/2014/main" id="{1334D0A9-9EDC-D1B2-6360-A628C0876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913361"/>
            <a:ext cx="10029668" cy="4932362"/>
          </a:xfrm>
          <a:prstGeom prst="rect">
            <a:avLst/>
          </a:prstGeom>
        </p:spPr>
      </p:pic>
    </p:spTree>
    <p:extLst>
      <p:ext uri="{BB962C8B-B14F-4D97-AF65-F5344CB8AC3E}">
        <p14:creationId xmlns:p14="http://schemas.microsoft.com/office/powerpoint/2010/main" val="173476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2"/>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2"/>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1631216"/>
          </a:xfrm>
          <a:prstGeom prst="rect">
            <a:avLst/>
          </a:prstGeom>
          <a:noFill/>
        </p:spPr>
        <p:txBody>
          <a:bodyPr wrap="square" rtlCol="0">
            <a:spAutoFit/>
          </a:bodyPr>
          <a:lstStyle/>
          <a:p>
            <a:pPr algn="ctr"/>
            <a:r>
              <a:rPr lang="en-US" sz="5000" b="1" dirty="0">
                <a:solidFill>
                  <a:srgbClr val="002060"/>
                </a:solidFill>
              </a:rPr>
              <a:t>Conclusions and Next Steps</a:t>
            </a:r>
          </a:p>
          <a:p>
            <a:pPr algn="ctr"/>
            <a:endParaRPr lang="en-US" sz="5000" b="1" dirty="0">
              <a:solidFill>
                <a:srgbClr val="002060"/>
              </a:solidFill>
            </a:endParaRP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A566D1-EDB7-3CD8-1042-3CF3AA4FA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 y="1612439"/>
            <a:ext cx="6099140" cy="4796681"/>
          </a:xfrm>
          <a:prstGeom prst="rect">
            <a:avLst/>
          </a:prstGeom>
        </p:spPr>
      </p:pic>
      <p:pic>
        <p:nvPicPr>
          <p:cNvPr id="8" name="Picture 7">
            <a:extLst>
              <a:ext uri="{FF2B5EF4-FFF2-40B4-BE49-F238E27FC236}">
                <a16:creationId xmlns:a16="http://schemas.microsoft.com/office/drawing/2014/main" id="{ECEA4425-9121-CF8E-7978-465DDB531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68816"/>
            <a:ext cx="5897703" cy="4796681"/>
          </a:xfrm>
          <a:prstGeom prst="rect">
            <a:avLst/>
          </a:prstGeom>
        </p:spPr>
      </p:pic>
    </p:spTree>
    <p:extLst>
      <p:ext uri="{BB962C8B-B14F-4D97-AF65-F5344CB8AC3E}">
        <p14:creationId xmlns:p14="http://schemas.microsoft.com/office/powerpoint/2010/main" val="3529279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3B5E"/>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426EA6E-8DCD-68BB-CC42-016432ED85F5}"/>
              </a:ext>
            </a:extLst>
          </p:cNvPr>
          <p:cNvSpPr txBox="1"/>
          <p:nvPr/>
        </p:nvSpPr>
        <p:spPr>
          <a:xfrm>
            <a:off x="0" y="2367155"/>
            <a:ext cx="12192001" cy="1015663"/>
          </a:xfrm>
          <a:prstGeom prst="rect">
            <a:avLst/>
          </a:prstGeom>
          <a:noFill/>
        </p:spPr>
        <p:txBody>
          <a:bodyPr wrap="square" rtlCol="0">
            <a:spAutoFit/>
          </a:bodyPr>
          <a:lstStyle/>
          <a:p>
            <a:pPr algn="ctr"/>
            <a:r>
              <a:rPr lang="en-US" sz="6000" dirty="0">
                <a:solidFill>
                  <a:schemeClr val="bg1"/>
                </a:solidFill>
              </a:rPr>
              <a:t>Questions?</a:t>
            </a:r>
          </a:p>
        </p:txBody>
      </p:sp>
    </p:spTree>
    <p:extLst>
      <p:ext uri="{BB962C8B-B14F-4D97-AF65-F5344CB8AC3E}">
        <p14:creationId xmlns:p14="http://schemas.microsoft.com/office/powerpoint/2010/main" val="19243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Process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2E54F9-C8A6-4996-9B52-40B31A14F6BA}"/>
              </a:ext>
            </a:extLst>
          </p:cNvPr>
          <p:cNvSpPr txBox="1"/>
          <p:nvPr/>
        </p:nvSpPr>
        <p:spPr>
          <a:xfrm>
            <a:off x="457096" y="2184918"/>
            <a:ext cx="6096000"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EDA Steps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Formulate our question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Read in 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the packaging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Look at the top and the bottom of your data</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Check your “</a:t>
            </a:r>
            <a:r>
              <a:rPr kumimoji="0" lang="en-US" sz="2000" b="0" i="0" u="none" strike="noStrike" kern="1200" cap="none" spc="0" normalizeH="0" baseline="0" noProof="0" dirty="0" err="1">
                <a:ln>
                  <a:noFill/>
                </a:ln>
                <a:solidFill>
                  <a:srgbClr val="002060"/>
                </a:solidFill>
                <a:effectLst/>
                <a:uLnTx/>
                <a:uFillTx/>
                <a:latin typeface="Calibri" panose="020F0502020204030204"/>
                <a:ea typeface="+mn-ea"/>
                <a:cs typeface="+mn-cs"/>
              </a:rPr>
              <a:t>n”s</a:t>
            </a: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Validate with at least one external data source</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Make a plot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Try the easy solution first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rPr>
              <a:t> Follow 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SMART Question</a:t>
            </a:r>
          </a:p>
        </p:txBody>
      </p:sp>
      <p:sp>
        <p:nvSpPr>
          <p:cNvPr id="4" name="TextBox 3">
            <a:extLst>
              <a:ext uri="{FF2B5EF4-FFF2-40B4-BE49-F238E27FC236}">
                <a16:creationId xmlns:a16="http://schemas.microsoft.com/office/drawing/2014/main" id="{1A42932A-B305-8359-50B0-B28DD7B655FE}"/>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Chapter 4, </a:t>
            </a:r>
            <a:r>
              <a:rPr kumimoji="0" lang="en-US" sz="9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The Art of Data Science</a:t>
            </a:r>
            <a:endPar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Structure</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452FBB-413E-BDEB-AB1D-F1B7DD15BB39}"/>
              </a:ext>
            </a:extLst>
          </p:cNvPr>
          <p:cNvSpPr txBox="1"/>
          <p:nvPr/>
        </p:nvSpPr>
        <p:spPr>
          <a:xfrm>
            <a:off x="0" y="6627168"/>
            <a:ext cx="5910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Source: https://www.moneysmylife.com/lendingclub-review/</a:t>
            </a:r>
          </a:p>
        </p:txBody>
      </p:sp>
      <p:pic>
        <p:nvPicPr>
          <p:cNvPr id="4" name="Picture 3">
            <a:extLst>
              <a:ext uri="{FF2B5EF4-FFF2-40B4-BE49-F238E27FC236}">
                <a16:creationId xmlns:a16="http://schemas.microsoft.com/office/drawing/2014/main" id="{2CB8E493-BEA7-851B-E260-4448B06CFB20}"/>
              </a:ext>
            </a:extLst>
          </p:cNvPr>
          <p:cNvPicPr>
            <a:picLocks noChangeAspect="1"/>
          </p:cNvPicPr>
          <p:nvPr/>
        </p:nvPicPr>
        <p:blipFill>
          <a:blip r:embed="rId4"/>
          <a:stretch>
            <a:fillRect/>
          </a:stretch>
        </p:blipFill>
        <p:spPr>
          <a:xfrm>
            <a:off x="938469" y="2193807"/>
            <a:ext cx="9533827" cy="3548012"/>
          </a:xfrm>
          <a:prstGeom prst="rect">
            <a:avLst/>
          </a:prstGeom>
        </p:spPr>
      </p:pic>
    </p:spTree>
    <p:extLst>
      <p:ext uri="{BB962C8B-B14F-4D97-AF65-F5344CB8AC3E}">
        <p14:creationId xmlns:p14="http://schemas.microsoft.com/office/powerpoint/2010/main" val="326851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Top &amp; Bottom of Dataset</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4AB5CD9-8351-8B84-4B77-3A4637CA7981}"/>
              </a:ext>
            </a:extLst>
          </p:cNvPr>
          <p:cNvPicPr>
            <a:picLocks noChangeAspect="1"/>
          </p:cNvPicPr>
          <p:nvPr/>
        </p:nvPicPr>
        <p:blipFill rotWithShape="1">
          <a:blip r:embed="rId4"/>
          <a:srcRect b="52899"/>
          <a:stretch/>
        </p:blipFill>
        <p:spPr>
          <a:xfrm>
            <a:off x="190788" y="1702694"/>
            <a:ext cx="9550891" cy="2144592"/>
          </a:xfrm>
          <a:prstGeom prst="rect">
            <a:avLst/>
          </a:prstGeom>
        </p:spPr>
      </p:pic>
      <p:pic>
        <p:nvPicPr>
          <p:cNvPr id="4" name="Picture 3">
            <a:extLst>
              <a:ext uri="{FF2B5EF4-FFF2-40B4-BE49-F238E27FC236}">
                <a16:creationId xmlns:a16="http://schemas.microsoft.com/office/drawing/2014/main" id="{3423FD5F-734B-C170-6375-51B40BE697DC}"/>
              </a:ext>
            </a:extLst>
          </p:cNvPr>
          <p:cNvPicPr>
            <a:picLocks noChangeAspect="1"/>
          </p:cNvPicPr>
          <p:nvPr/>
        </p:nvPicPr>
        <p:blipFill rotWithShape="1">
          <a:blip r:embed="rId4"/>
          <a:srcRect t="56283"/>
          <a:stretch/>
        </p:blipFill>
        <p:spPr>
          <a:xfrm>
            <a:off x="2527095" y="4308758"/>
            <a:ext cx="9550891" cy="1990533"/>
          </a:xfrm>
          <a:prstGeom prst="rect">
            <a:avLst/>
          </a:prstGeom>
        </p:spPr>
      </p:pic>
    </p:spTree>
    <p:extLst>
      <p:ext uri="{BB962C8B-B14F-4D97-AF65-F5344CB8AC3E}">
        <p14:creationId xmlns:p14="http://schemas.microsoft.com/office/powerpoint/2010/main" val="311807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EDA </a:t>
            </a:r>
            <a:r>
              <a:rPr lang="en-US" sz="5000" b="1" dirty="0">
                <a:solidFill>
                  <a:srgbClr val="002060"/>
                </a:solidFill>
              </a:rPr>
              <a:t>–</a:t>
            </a:r>
            <a:r>
              <a:rPr kumimoji="0" lang="en-US" sz="5000" b="1" i="0" u="none" strike="noStrike" kern="1200" cap="none" spc="0" normalizeH="0" baseline="0" noProof="0" dirty="0">
                <a:ln>
                  <a:noFill/>
                </a:ln>
                <a:solidFill>
                  <a:srgbClr val="002060"/>
                </a:solidFill>
                <a:effectLst/>
                <a:uLnTx/>
                <a:uFillTx/>
                <a:latin typeface="Calibri" panose="020F0502020204030204"/>
                <a:ea typeface="+mn-ea"/>
                <a:cs typeface="+mn-cs"/>
              </a:rPr>
              <a:t> Summary</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6D4857B-17A5-D661-0FE1-AD9B574CEEAF}"/>
              </a:ext>
            </a:extLst>
          </p:cNvPr>
          <p:cNvPicPr>
            <a:picLocks noChangeAspect="1"/>
          </p:cNvPicPr>
          <p:nvPr/>
        </p:nvPicPr>
        <p:blipFill>
          <a:blip r:embed="rId4"/>
          <a:stretch>
            <a:fillRect/>
          </a:stretch>
        </p:blipFill>
        <p:spPr>
          <a:xfrm>
            <a:off x="318328" y="2389655"/>
            <a:ext cx="11418262" cy="3045944"/>
          </a:xfrm>
          <a:prstGeom prst="rect">
            <a:avLst/>
          </a:prstGeom>
        </p:spPr>
      </p:pic>
    </p:spTree>
    <p:extLst>
      <p:ext uri="{BB962C8B-B14F-4D97-AF65-F5344CB8AC3E}">
        <p14:creationId xmlns:p14="http://schemas.microsoft.com/office/powerpoint/2010/main" val="334958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Histograms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78B104AE-B103-D09C-246F-A9FD597BF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879" y="1371600"/>
            <a:ext cx="8778241" cy="5486400"/>
          </a:xfrm>
          <a:prstGeom prst="rect">
            <a:avLst/>
          </a:prstGeom>
        </p:spPr>
      </p:pic>
    </p:spTree>
    <p:extLst>
      <p:ext uri="{BB962C8B-B14F-4D97-AF65-F5344CB8AC3E}">
        <p14:creationId xmlns:p14="http://schemas.microsoft.com/office/powerpoint/2010/main" val="40582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53F9-F3C1-EDA3-6D83-43170A158A07}"/>
              </a:ext>
            </a:extLst>
          </p:cNvPr>
          <p:cNvPicPr>
            <a:picLocks noChangeAspect="1"/>
          </p:cNvPicPr>
          <p:nvPr/>
        </p:nvPicPr>
        <p:blipFill rotWithShape="1">
          <a:blip r:embed="rId3"/>
          <a:srcRect t="10770" r="84371" b="20000"/>
          <a:stretch/>
        </p:blipFill>
        <p:spPr>
          <a:xfrm>
            <a:off x="0" y="0"/>
            <a:ext cx="1073997" cy="1175657"/>
          </a:xfrm>
          <a:prstGeom prst="rect">
            <a:avLst/>
          </a:prstGeom>
        </p:spPr>
      </p:pic>
      <p:pic>
        <p:nvPicPr>
          <p:cNvPr id="6" name="Picture 5">
            <a:extLst>
              <a:ext uri="{FF2B5EF4-FFF2-40B4-BE49-F238E27FC236}">
                <a16:creationId xmlns:a16="http://schemas.microsoft.com/office/drawing/2014/main" id="{CE1484BB-74DC-9E65-B32D-BE5FE2E385CD}"/>
              </a:ext>
            </a:extLst>
          </p:cNvPr>
          <p:cNvPicPr>
            <a:picLocks noChangeAspect="1"/>
          </p:cNvPicPr>
          <p:nvPr/>
        </p:nvPicPr>
        <p:blipFill rotWithShape="1">
          <a:blip r:embed="rId3"/>
          <a:srcRect l="15172"/>
          <a:stretch/>
        </p:blipFill>
        <p:spPr>
          <a:xfrm>
            <a:off x="9949987" y="0"/>
            <a:ext cx="2242014" cy="653143"/>
          </a:xfrm>
          <a:prstGeom prst="rect">
            <a:avLst/>
          </a:prstGeom>
        </p:spPr>
      </p:pic>
      <p:sp>
        <p:nvSpPr>
          <p:cNvPr id="7" name="TextBox 6">
            <a:extLst>
              <a:ext uri="{FF2B5EF4-FFF2-40B4-BE49-F238E27FC236}">
                <a16:creationId xmlns:a16="http://schemas.microsoft.com/office/drawing/2014/main" id="{9EECCCD9-8AD5-9916-BC29-771066C9EE70}"/>
              </a:ext>
            </a:extLst>
          </p:cNvPr>
          <p:cNvSpPr txBox="1"/>
          <p:nvPr/>
        </p:nvSpPr>
        <p:spPr>
          <a:xfrm>
            <a:off x="1" y="470259"/>
            <a:ext cx="12192000" cy="861774"/>
          </a:xfrm>
          <a:prstGeom prst="rect">
            <a:avLst/>
          </a:prstGeom>
          <a:noFill/>
        </p:spPr>
        <p:txBody>
          <a:bodyPr wrap="square" rtlCol="0">
            <a:spAutoFit/>
          </a:bodyPr>
          <a:lstStyle/>
          <a:p>
            <a:pPr algn="ctr"/>
            <a:r>
              <a:rPr lang="en-US" sz="5000" b="1" dirty="0">
                <a:solidFill>
                  <a:srgbClr val="002060"/>
                </a:solidFill>
              </a:rPr>
              <a:t>EDA – Boxplots</a:t>
            </a:r>
          </a:p>
        </p:txBody>
      </p:sp>
      <p:cxnSp>
        <p:nvCxnSpPr>
          <p:cNvPr id="9" name="Straight Connector 8">
            <a:extLst>
              <a:ext uri="{FF2B5EF4-FFF2-40B4-BE49-F238E27FC236}">
                <a16:creationId xmlns:a16="http://schemas.microsoft.com/office/drawing/2014/main" id="{450EE6D2-7381-B11A-A20A-0D5D0904DD35}"/>
              </a:ext>
            </a:extLst>
          </p:cNvPr>
          <p:cNvCxnSpPr>
            <a:cxnSpLocks/>
          </p:cNvCxnSpPr>
          <p:nvPr/>
        </p:nvCxnSpPr>
        <p:spPr>
          <a:xfrm>
            <a:off x="757647" y="1332033"/>
            <a:ext cx="1065929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descr="Chart, box and whisker chart&#10;&#10;Description automatically generated">
            <a:extLst>
              <a:ext uri="{FF2B5EF4-FFF2-40B4-BE49-F238E27FC236}">
                <a16:creationId xmlns:a16="http://schemas.microsoft.com/office/drawing/2014/main" id="{7055BC0A-5842-1183-3A84-8D974767F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92" y="1371600"/>
            <a:ext cx="10058399" cy="5486400"/>
          </a:xfrm>
          <a:prstGeom prst="rect">
            <a:avLst/>
          </a:prstGeom>
        </p:spPr>
      </p:pic>
    </p:spTree>
    <p:extLst>
      <p:ext uri="{BB962C8B-B14F-4D97-AF65-F5344CB8AC3E}">
        <p14:creationId xmlns:p14="http://schemas.microsoft.com/office/powerpoint/2010/main" val="4234777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1248</Words>
  <Application>Microsoft Macintosh PowerPoint</Application>
  <PresentationFormat>Widescreen</PresentationFormat>
  <Paragraphs>118</Paragraphs>
  <Slides>34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ANOVA </vt:lpstr>
      <vt:lpstr>Statistical Tests ANOVA </vt:lpstr>
      <vt:lpstr>Statistical Tests ANOVA </vt:lpstr>
      <vt:lpstr>Statistical Tests ANOVA </vt:lpstr>
      <vt:lpstr>Statistical Tests ANOVA </vt:lpstr>
      <vt:lpstr>Statistical Tests ANOVA </vt:lpstr>
      <vt:lpstr>Statistical Tests ANOVA </vt:lpstr>
      <vt:lpstr>Statistical Tests ANOVA </vt:lpstr>
      <vt:lpstr>Statistical Tests Chi-Squared Test </vt:lpstr>
      <vt:lpstr>Statistical Tests Normality Check: Visual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Schild</dc:creator>
  <cp:lastModifiedBy>Sen, Medhasweta</cp:lastModifiedBy>
  <cp:revision>12</cp:revision>
  <dcterms:created xsi:type="dcterms:W3CDTF">2022-11-06T18:10:42Z</dcterms:created>
  <dcterms:modified xsi:type="dcterms:W3CDTF">2022-11-07T14:04:22Z</dcterms:modified>
</cp:coreProperties>
</file>